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67" r:id="rId16"/>
    <p:sldId id="272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D121FB6E-44DF-4CA8-B4E0-BC61AF8D5B3E}"/>
    <pc:docChg chg="modSld">
      <pc:chgData name="" userId="" providerId="" clId="Web-{D121FB6E-44DF-4CA8-B4E0-BC61AF8D5B3E}" dt="2018-06-20T08:41:39.258" v="109" actId="14100"/>
      <pc:docMkLst>
        <pc:docMk/>
      </pc:docMkLst>
      <pc:sldChg chg="modSp">
        <pc:chgData name="" userId="" providerId="" clId="Web-{D121FB6E-44DF-4CA8-B4E0-BC61AF8D5B3E}" dt="2018-06-20T08:41:39.258" v="109" actId="14100"/>
        <pc:sldMkLst>
          <pc:docMk/>
          <pc:sldMk cId="0" sldId="256"/>
        </pc:sldMkLst>
        <pc:spChg chg="mod">
          <ac:chgData name="" userId="" providerId="" clId="Web-{D121FB6E-44DF-4CA8-B4E0-BC61AF8D5B3E}" dt="2018-06-20T08:41:39.258" v="109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" userId="" providerId="" clId="Web-{D121FB6E-44DF-4CA8-B4E0-BC61AF8D5B3E}" dt="2018-06-20T08:41:03.227" v="92"/>
          <ac:spMkLst>
            <pc:docMk/>
            <pc:sldMk cId="0" sldId="256"/>
            <ac:spMk id="3" creationId="{00000000-0000-0000-0000-000000000000}"/>
          </ac:spMkLst>
        </pc:spChg>
      </pc:sldChg>
    </pc:docChg>
  </pc:docChgLst>
  <pc:docChgLst>
    <pc:chgData clId="Web-{CDB75684-C6EB-4F3A-B98E-F46FA9212B88}"/>
    <pc:docChg chg="addSld delSld">
      <pc:chgData name="" userId="" providerId="" clId="Web-{CDB75684-C6EB-4F3A-B98E-F46FA9212B88}" dt="2018-06-20T08:58:13.441" v="33"/>
      <pc:docMkLst>
        <pc:docMk/>
      </pc:docMkLst>
      <pc:sldChg chg="add del">
        <pc:chgData name="" userId="" providerId="" clId="Web-{CDB75684-C6EB-4F3A-B98E-F46FA9212B88}" dt="2018-06-20T08:58:13.441" v="33"/>
        <pc:sldMkLst>
          <pc:docMk/>
          <pc:sldMk cId="919357295" sldId="273"/>
        </pc:sldMkLst>
      </pc:sldChg>
      <pc:sldChg chg="add del">
        <pc:chgData name="" userId="" providerId="" clId="Web-{CDB75684-C6EB-4F3A-B98E-F46FA9212B88}" dt="2018-06-20T08:58:13.441" v="32"/>
        <pc:sldMkLst>
          <pc:docMk/>
          <pc:sldMk cId="4092092490" sldId="274"/>
        </pc:sldMkLst>
      </pc:sldChg>
      <pc:sldChg chg="add del">
        <pc:chgData name="" userId="" providerId="" clId="Web-{CDB75684-C6EB-4F3A-B98E-F46FA9212B88}" dt="2018-06-20T08:58:13.441" v="31"/>
        <pc:sldMkLst>
          <pc:docMk/>
          <pc:sldMk cId="2851176184" sldId="275"/>
        </pc:sldMkLst>
      </pc:sldChg>
      <pc:sldChg chg="add del">
        <pc:chgData name="" userId="" providerId="" clId="Web-{CDB75684-C6EB-4F3A-B98E-F46FA9212B88}" dt="2018-06-20T08:58:13.441" v="30"/>
        <pc:sldMkLst>
          <pc:docMk/>
          <pc:sldMk cId="4287716989" sldId="276"/>
        </pc:sldMkLst>
      </pc:sldChg>
      <pc:sldChg chg="add del">
        <pc:chgData name="" userId="" providerId="" clId="Web-{CDB75684-C6EB-4F3A-B98E-F46FA9212B88}" dt="2018-06-20T08:58:13.441" v="29"/>
        <pc:sldMkLst>
          <pc:docMk/>
          <pc:sldMk cId="2152095149" sldId="277"/>
        </pc:sldMkLst>
      </pc:sldChg>
      <pc:sldChg chg="add del">
        <pc:chgData name="" userId="" providerId="" clId="Web-{CDB75684-C6EB-4F3A-B98E-F46FA9212B88}" dt="2018-06-20T08:58:13.441" v="28"/>
        <pc:sldMkLst>
          <pc:docMk/>
          <pc:sldMk cId="2444810368" sldId="278"/>
        </pc:sldMkLst>
      </pc:sldChg>
      <pc:sldChg chg="add del">
        <pc:chgData name="" userId="" providerId="" clId="Web-{CDB75684-C6EB-4F3A-B98E-F46FA9212B88}" dt="2018-06-20T08:58:13.441" v="27"/>
        <pc:sldMkLst>
          <pc:docMk/>
          <pc:sldMk cId="4261547687" sldId="279"/>
        </pc:sldMkLst>
      </pc:sldChg>
      <pc:sldChg chg="add del">
        <pc:chgData name="" userId="" providerId="" clId="Web-{CDB75684-C6EB-4F3A-B98E-F46FA9212B88}" dt="2018-06-20T08:58:13.441" v="26"/>
        <pc:sldMkLst>
          <pc:docMk/>
          <pc:sldMk cId="895866373" sldId="280"/>
        </pc:sldMkLst>
      </pc:sldChg>
      <pc:sldChg chg="add del">
        <pc:chgData name="" userId="" providerId="" clId="Web-{CDB75684-C6EB-4F3A-B98E-F46FA9212B88}" dt="2018-06-20T08:58:13.441" v="25"/>
        <pc:sldMkLst>
          <pc:docMk/>
          <pc:sldMk cId="1090754728" sldId="281"/>
        </pc:sldMkLst>
      </pc:sldChg>
      <pc:sldChg chg="add del">
        <pc:chgData name="" userId="" providerId="" clId="Web-{CDB75684-C6EB-4F3A-B98E-F46FA9212B88}" dt="2018-06-20T08:58:13.441" v="24"/>
        <pc:sldMkLst>
          <pc:docMk/>
          <pc:sldMk cId="4190262448" sldId="282"/>
        </pc:sldMkLst>
      </pc:sldChg>
      <pc:sldChg chg="add del">
        <pc:chgData name="" userId="" providerId="" clId="Web-{CDB75684-C6EB-4F3A-B98E-F46FA9212B88}" dt="2018-06-20T08:58:13.441" v="23"/>
        <pc:sldMkLst>
          <pc:docMk/>
          <pc:sldMk cId="1701267607" sldId="283"/>
        </pc:sldMkLst>
      </pc:sldChg>
      <pc:sldChg chg="add del">
        <pc:chgData name="" userId="" providerId="" clId="Web-{CDB75684-C6EB-4F3A-B98E-F46FA9212B88}" dt="2018-06-20T08:58:13.441" v="22"/>
        <pc:sldMkLst>
          <pc:docMk/>
          <pc:sldMk cId="307365894" sldId="284"/>
        </pc:sldMkLst>
      </pc:sldChg>
      <pc:sldChg chg="add del">
        <pc:chgData name="" userId="" providerId="" clId="Web-{CDB75684-C6EB-4F3A-B98E-F46FA9212B88}" dt="2018-06-20T08:58:13.441" v="21"/>
        <pc:sldMkLst>
          <pc:docMk/>
          <pc:sldMk cId="3501849698" sldId="285"/>
        </pc:sldMkLst>
      </pc:sldChg>
      <pc:sldChg chg="add del">
        <pc:chgData name="" userId="" providerId="" clId="Web-{CDB75684-C6EB-4F3A-B98E-F46FA9212B88}" dt="2018-06-20T08:58:13.441" v="20"/>
        <pc:sldMkLst>
          <pc:docMk/>
          <pc:sldMk cId="2653169168" sldId="286"/>
        </pc:sldMkLst>
      </pc:sldChg>
      <pc:sldChg chg="add del">
        <pc:chgData name="" userId="" providerId="" clId="Web-{CDB75684-C6EB-4F3A-B98E-F46FA9212B88}" dt="2018-06-20T08:58:13.441" v="19"/>
        <pc:sldMkLst>
          <pc:docMk/>
          <pc:sldMk cId="920585139" sldId="287"/>
        </pc:sldMkLst>
      </pc:sldChg>
      <pc:sldChg chg="add del">
        <pc:chgData name="" userId="" providerId="" clId="Web-{CDB75684-C6EB-4F3A-B98E-F46FA9212B88}" dt="2018-06-20T08:58:13.441" v="18"/>
        <pc:sldMkLst>
          <pc:docMk/>
          <pc:sldMk cId="1689169440" sldId="288"/>
        </pc:sldMkLst>
      </pc:sldChg>
      <pc:sldChg chg="add del">
        <pc:chgData name="" userId="" providerId="" clId="Web-{CDB75684-C6EB-4F3A-B98E-F46FA9212B88}" dt="2018-06-20T08:58:13.441" v="17"/>
        <pc:sldMkLst>
          <pc:docMk/>
          <pc:sldMk cId="3453442880" sldId="28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EC2BD-4928-440B-BB5A-A05D2C5D7E16}" type="datetimeFigureOut">
              <a:rPr lang="en-US" smtClean="0"/>
              <a:pPr/>
              <a:t>6/20/2018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99537" y="1066500"/>
            <a:ext cx="7873040" cy="250519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MEDICAL CANNABIS </a:t>
            </a:r>
            <a:br>
              <a:rPr lang="en-US" b="1" dirty="0">
                <a:solidFill>
                  <a:srgbClr val="92D050"/>
                </a:solidFill>
                <a:cs typeface="Calibri"/>
              </a:rPr>
            </a:br>
            <a:r>
              <a:rPr lang="en-US" b="1" dirty="0">
                <a:solidFill>
                  <a:srgbClr val="FFC000"/>
                </a:solidFill>
              </a:rPr>
              <a:t>COMPLEX PTSD</a:t>
            </a:r>
            <a:br>
              <a:rPr lang="en-US" b="1" dirty="0">
                <a:solidFill>
                  <a:srgbClr val="FFC000"/>
                </a:solidFill>
                <a:cs typeface="Calibri"/>
              </a:rPr>
            </a:br>
            <a:r>
              <a:rPr lang="en-US" b="1" dirty="0">
                <a:solidFill>
                  <a:srgbClr val="FFC000"/>
                </a:solidFill>
                <a:cs typeface="Calibri"/>
              </a:rPr>
              <a:t>and</a:t>
            </a:r>
            <a:br>
              <a:rPr lang="en-US" b="1" dirty="0">
                <a:solidFill>
                  <a:srgbClr val="FFC000"/>
                </a:solidFill>
                <a:cs typeface="Calibri"/>
              </a:rPr>
            </a:br>
            <a:r>
              <a:rPr lang="en-US" b="1" dirty="0">
                <a:solidFill>
                  <a:srgbClr val="FFC000"/>
                </a:solidFill>
                <a:cs typeface="Calibri"/>
              </a:rPr>
              <a:t>AUTISM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 dirty="0"/>
              <a:t>Alan Flashman MD</a:t>
            </a:r>
          </a:p>
          <a:p>
            <a:r>
              <a:rPr lang="en-US" sz="2000" dirty="0"/>
              <a:t>FAMILY</a:t>
            </a:r>
            <a:r>
              <a:rPr lang="en-US" sz="2000" dirty="0">
                <a:cs typeface="Calibri"/>
              </a:rPr>
              <a:t> INSTITUTE</a:t>
            </a:r>
            <a:endParaRPr lang="en-US" sz="2800" dirty="0"/>
          </a:p>
          <a:p>
            <a:r>
              <a:rPr lang="en-US" sz="2000" dirty="0">
                <a:cs typeface="Calibri"/>
              </a:rPr>
              <a:t>NEVE YERUSHALAYIM</a:t>
            </a:r>
          </a:p>
          <a:p>
            <a:r>
              <a:rPr lang="en-US" sz="2800" dirty="0">
                <a:cs typeface="Calibri"/>
              </a:rPr>
              <a:t>July 11, 2018</a:t>
            </a:r>
            <a:endParaRPr lang="en-US" sz="2000" dirty="0"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 PTSD: </a:t>
            </a:r>
            <a:br>
              <a:rPr lang="en-US" dirty="0"/>
            </a:br>
            <a:r>
              <a:rPr lang="en-US" sz="4000" dirty="0"/>
              <a:t>THE INNER MONSTER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THE SPRING OF THE SOUL IS WOUND UP</a:t>
            </a:r>
          </a:p>
          <a:p>
            <a:pPr lvl="1"/>
            <a:r>
              <a:rPr lang="en-US" dirty="0"/>
              <a:t>NO SLEEP</a:t>
            </a:r>
          </a:p>
          <a:p>
            <a:pPr lvl="1"/>
            <a:r>
              <a:rPr lang="en-US" dirty="0"/>
              <a:t>NO ATTENTION</a:t>
            </a:r>
          </a:p>
          <a:p>
            <a:pPr lvl="1"/>
            <a:r>
              <a:rPr lang="en-US" dirty="0"/>
              <a:t>OVER-REACTIONS</a:t>
            </a:r>
          </a:p>
          <a:p>
            <a:pPr lvl="1"/>
            <a:r>
              <a:rPr lang="en-US" dirty="0"/>
              <a:t>DESTROY RELATIONSHIPS</a:t>
            </a:r>
          </a:p>
          <a:p>
            <a:r>
              <a:rPr lang="en-US" b="1" dirty="0">
                <a:solidFill>
                  <a:srgbClr val="FFC000"/>
                </a:solidFill>
              </a:rPr>
              <a:t>CAVEAT MUNDUM</a:t>
            </a:r>
          </a:p>
          <a:p>
            <a:pPr lvl="1"/>
            <a:r>
              <a:rPr lang="en-US" dirty="0"/>
              <a:t>AVOIDANCE</a:t>
            </a:r>
          </a:p>
          <a:p>
            <a:pPr lvl="1"/>
            <a:r>
              <a:rPr lang="en-US" dirty="0"/>
              <a:t>EMOTIONAL SHELL</a:t>
            </a:r>
          </a:p>
          <a:p>
            <a:pPr lvl="1"/>
            <a:r>
              <a:rPr lang="en-US" dirty="0"/>
              <a:t>DISSOCIATION</a:t>
            </a:r>
          </a:p>
          <a:p>
            <a:r>
              <a:rPr lang="en-US" b="1" dirty="0">
                <a:solidFill>
                  <a:srgbClr val="FFC000"/>
                </a:solidFill>
              </a:rPr>
              <a:t>REPETITION</a:t>
            </a:r>
          </a:p>
          <a:p>
            <a:pPr lvl="1"/>
            <a:r>
              <a:rPr lang="en-US" dirty="0"/>
              <a:t>FLASHBACKS</a:t>
            </a:r>
          </a:p>
          <a:p>
            <a:pPr lvl="1"/>
            <a:r>
              <a:rPr lang="en-US" dirty="0"/>
              <a:t>PAIN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 PATIENTS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MIXED POPULATION</a:t>
            </a:r>
          </a:p>
          <a:p>
            <a:pPr lvl="1"/>
            <a:r>
              <a:rPr lang="en-US" dirty="0"/>
              <a:t>BATTLE HORROR</a:t>
            </a:r>
          </a:p>
          <a:p>
            <a:pPr lvl="2"/>
            <a:r>
              <a:rPr lang="en-US" dirty="0"/>
              <a:t>DELAYED DIAGNOSIS</a:t>
            </a:r>
          </a:p>
          <a:p>
            <a:pPr lvl="2"/>
            <a:r>
              <a:rPr lang="en-US" dirty="0"/>
              <a:t>SELF TREATMENT</a:t>
            </a:r>
          </a:p>
          <a:p>
            <a:pPr lvl="1"/>
            <a:r>
              <a:rPr lang="en-US" dirty="0"/>
              <a:t>DOMESTIC VIOLENCE</a:t>
            </a:r>
          </a:p>
          <a:p>
            <a:pPr lvl="2"/>
            <a:r>
              <a:rPr lang="en-US" dirty="0"/>
              <a:t>CHILD ABUSE IN PAST</a:t>
            </a:r>
          </a:p>
          <a:p>
            <a:pPr lvl="2"/>
            <a:r>
              <a:rPr lang="en-US" dirty="0"/>
              <a:t>SPOUSE </a:t>
            </a:r>
          </a:p>
          <a:p>
            <a:pPr lvl="1"/>
            <a:r>
              <a:rPr lang="en-US" dirty="0"/>
              <a:t>MEDICAL MALPRACTICE</a:t>
            </a:r>
          </a:p>
          <a:p>
            <a:pPr lvl="1"/>
            <a:r>
              <a:rPr lang="en-US" dirty="0"/>
              <a:t>MVA</a:t>
            </a:r>
          </a:p>
          <a:p>
            <a:pPr lvl="1"/>
            <a:r>
              <a:rPr lang="en-US" dirty="0"/>
              <a:t>CIVILIAN TERROR VICTIMS</a:t>
            </a:r>
          </a:p>
          <a:p>
            <a:pPr lvl="1"/>
            <a:r>
              <a:rPr lang="en-US" dirty="0"/>
              <a:t>MASSIVE TRAUMATIC LOSS</a:t>
            </a:r>
          </a:p>
          <a:p>
            <a:pPr lvl="1"/>
            <a:r>
              <a:rPr lang="en-US" dirty="0"/>
              <a:t>ABOUT HALF WITH CHRONIC PAIN</a:t>
            </a:r>
          </a:p>
          <a:p>
            <a:pPr lvl="1"/>
            <a:r>
              <a:rPr lang="en-US" dirty="0"/>
              <a:t>SEVERAL LONG-TERM SSRI FAILURES RECLASSIFIED</a:t>
            </a:r>
          </a:p>
          <a:p>
            <a:r>
              <a:rPr lang="en-US" sz="2600" i="1" dirty="0"/>
              <a:t>FOLLOWUP ON MOST WAS CUT OFF ADMINISTRATIVELY AT ONE YEAR OR LESS FOR MOST PATIENTS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IN 50 PATIENTS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THE SPRING OF THE SOUL IS WOUND UP</a:t>
            </a:r>
          </a:p>
          <a:p>
            <a:pPr lvl="1"/>
            <a:r>
              <a:rPr lang="en-US" dirty="0"/>
              <a:t>NO SLEEP </a:t>
            </a:r>
          </a:p>
          <a:p>
            <a:pPr lvl="1" algn="r"/>
            <a:r>
              <a:rPr lang="en-US" dirty="0">
                <a:solidFill>
                  <a:srgbClr val="92D050"/>
                </a:solidFill>
              </a:rPr>
              <a:t>MAJOR IMMEDIATE IMPROVEMENT IN NEARLY ALL</a:t>
            </a:r>
          </a:p>
          <a:p>
            <a:pPr lvl="1"/>
            <a:r>
              <a:rPr lang="en-US" dirty="0"/>
              <a:t>NO ATTENTION</a:t>
            </a:r>
          </a:p>
          <a:p>
            <a:pPr lvl="1" algn="r"/>
            <a:r>
              <a:rPr lang="en-US" dirty="0">
                <a:solidFill>
                  <a:srgbClr val="92D050"/>
                </a:solidFill>
              </a:rPr>
              <a:t>INCREASED ABILITY TO LEARN AND PERFORM</a:t>
            </a:r>
          </a:p>
          <a:p>
            <a:pPr lvl="1" algn="r"/>
            <a:r>
              <a:rPr lang="en-US" dirty="0">
                <a:solidFill>
                  <a:srgbClr val="92D050"/>
                </a:solidFill>
              </a:rPr>
              <a:t>RARE MISUSE TO GET AND STAY HIGH</a:t>
            </a:r>
          </a:p>
          <a:p>
            <a:pPr lvl="1"/>
            <a:r>
              <a:rPr lang="en-US" dirty="0"/>
              <a:t>OVER-REACTIONS</a:t>
            </a:r>
          </a:p>
          <a:p>
            <a:pPr lvl="1" algn="r"/>
            <a:r>
              <a:rPr lang="en-US" dirty="0">
                <a:solidFill>
                  <a:srgbClr val="92D050"/>
                </a:solidFill>
              </a:rPr>
              <a:t>AT LEAST HALF MAJOR RELIEF</a:t>
            </a:r>
          </a:p>
          <a:p>
            <a:pPr lvl="1"/>
            <a:r>
              <a:rPr lang="en-US" dirty="0"/>
              <a:t>DESTROY RELATIONSHIPS</a:t>
            </a:r>
          </a:p>
          <a:p>
            <a:pPr lvl="1" algn="r"/>
            <a:r>
              <a:rPr lang="en-US" dirty="0">
                <a:solidFill>
                  <a:srgbClr val="92D050"/>
                </a:solidFill>
              </a:rPr>
              <a:t>AT LEAST HALF MAJOR IMPROVEMENTS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IN 50 PATIENTS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CAVEAT MUNDUM</a:t>
            </a:r>
          </a:p>
          <a:p>
            <a:pPr lvl="1"/>
            <a:r>
              <a:rPr lang="en-US" dirty="0"/>
              <a:t>AVOIDANCE</a:t>
            </a:r>
          </a:p>
          <a:p>
            <a:pPr lvl="2" algn="r"/>
            <a:r>
              <a:rPr lang="en-US" dirty="0">
                <a:solidFill>
                  <a:srgbClr val="92D050"/>
                </a:solidFill>
              </a:rPr>
              <a:t>SLOWER AND MORE LIMITED RESPONSE</a:t>
            </a:r>
          </a:p>
          <a:p>
            <a:pPr lvl="1"/>
            <a:r>
              <a:rPr lang="en-US" dirty="0"/>
              <a:t>EMOTIONAL SHELL</a:t>
            </a:r>
          </a:p>
          <a:p>
            <a:pPr lvl="2" algn="r"/>
            <a:r>
              <a:rPr lang="en-US" dirty="0">
                <a:solidFill>
                  <a:srgbClr val="92D050"/>
                </a:solidFill>
              </a:rPr>
              <a:t>LESS RELIABLE RESPONSE</a:t>
            </a:r>
          </a:p>
          <a:p>
            <a:pPr lvl="1"/>
            <a:r>
              <a:rPr lang="en-US" dirty="0"/>
              <a:t>DISSOCIATION</a:t>
            </a:r>
          </a:p>
          <a:p>
            <a:pPr lvl="2" algn="r"/>
            <a:r>
              <a:rPr lang="en-US" dirty="0">
                <a:solidFill>
                  <a:srgbClr val="92D050"/>
                </a:solidFill>
              </a:rPr>
              <a:t>NO RELIABLE FOLLOWUP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IN 50 PATIENTS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REPETITION</a:t>
            </a:r>
          </a:p>
          <a:p>
            <a:pPr lvl="1"/>
            <a:r>
              <a:rPr lang="en-US" dirty="0"/>
              <a:t>FLASHBACKS</a:t>
            </a:r>
          </a:p>
          <a:p>
            <a:pPr lvl="2" algn="r"/>
            <a:r>
              <a:rPr lang="en-US" dirty="0">
                <a:solidFill>
                  <a:srgbClr val="92D050"/>
                </a:solidFill>
              </a:rPr>
              <a:t>MAJOR RELIEF BUT NOT EXTINCTION</a:t>
            </a:r>
          </a:p>
          <a:p>
            <a:pPr lvl="2" algn="r"/>
            <a:r>
              <a:rPr lang="en-US" dirty="0">
                <a:solidFill>
                  <a:srgbClr val="92D050"/>
                </a:solidFill>
              </a:rPr>
              <a:t>FLASHBACKS LESS SEVERE </a:t>
            </a:r>
          </a:p>
          <a:p>
            <a:pPr lvl="2" algn="r"/>
            <a:r>
              <a:rPr lang="en-US" dirty="0">
                <a:solidFill>
                  <a:srgbClr val="92D050"/>
                </a:solidFill>
              </a:rPr>
              <a:t>LESS RE-EXPERIENCING THE TRAUMA</a:t>
            </a:r>
          </a:p>
          <a:p>
            <a:pPr lvl="1"/>
            <a:r>
              <a:rPr lang="en-US" dirty="0"/>
              <a:t>PAIN</a:t>
            </a:r>
          </a:p>
          <a:p>
            <a:pPr algn="r"/>
            <a:r>
              <a:rPr lang="en-US" sz="2400" dirty="0">
                <a:solidFill>
                  <a:srgbClr val="92D050"/>
                </a:solidFill>
              </a:rPr>
              <a:t>MAJOR IMPACT ON SEVERITY OF PAIN</a:t>
            </a:r>
          </a:p>
          <a:p>
            <a:pPr algn="r"/>
            <a:r>
              <a:rPr lang="en-US" sz="2400" dirty="0">
                <a:solidFill>
                  <a:srgbClr val="92D050"/>
                </a:solidFill>
              </a:rPr>
              <a:t>REDUCTION IN THE PTSD SYMPTOMS</a:t>
            </a:r>
          </a:p>
          <a:p>
            <a:pPr algn="r">
              <a:buNone/>
            </a:pPr>
            <a:r>
              <a:rPr lang="en-US" sz="2400" dirty="0">
                <a:solidFill>
                  <a:srgbClr val="92D050"/>
                </a:solidFill>
              </a:rPr>
              <a:t> BEING RE-IGNITED BY PAIN</a:t>
            </a:r>
          </a:p>
          <a:p>
            <a:pPr algn="r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THE TREATMENT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92D050"/>
                </a:solidFill>
              </a:rPr>
              <a:t>STRAINS: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RELATIVELY HIGH THC/CBD RATIO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OCCASIONAL PATIENT DID BETTER WITH LESS THC</a:t>
            </a:r>
          </a:p>
          <a:p>
            <a:r>
              <a:rPr lang="en-US" dirty="0">
                <a:solidFill>
                  <a:srgbClr val="92D050"/>
                </a:solidFill>
              </a:rPr>
              <a:t>DOSE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MOST PATIENTS REQUIRED 40-80 GRAM PER MONTH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PATIENTS WITH CHRONIC PAIN REQUIRED HIGHER DOSES</a:t>
            </a:r>
          </a:p>
          <a:p>
            <a:pPr lvl="1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IMCU REQUIRES INITIAL DOSE BE 20 GRAM/MONTH WITH SLOW INCREASE ONLY TO 60 GRAM PER MONTH</a:t>
            </a:r>
          </a:p>
          <a:p>
            <a:pPr lvl="1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RESULTS OF ARBITRARY UNDERDOSING</a:t>
            </a:r>
          </a:p>
          <a:p>
            <a:pPr lvl="2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PARTIAL SELF-MEDICATING WITH UNRELIABLE MATERIAL</a:t>
            </a:r>
          </a:p>
          <a:p>
            <a:pPr lvl="2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SEIZURES IN ONE PATIENT</a:t>
            </a:r>
          </a:p>
          <a:p>
            <a:pPr lvl="2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CONFUSION, FRUSTRATION, RAGE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500" b="1" dirty="0"/>
              <a:t>DOSING</a:t>
            </a:r>
            <a:endParaRPr lang="en-US" b="1" dirty="0"/>
          </a:p>
          <a:p>
            <a:pPr lvl="1"/>
            <a:r>
              <a:rPr lang="en-US" dirty="0"/>
              <a:t>GENERAL IMPRESSION THAT ONCE A PTSD PATIENT IS RELIEVED OF TENSION HE SEEKS IMPROVED FUNCTION RATHER THAN BEING HIGH</a:t>
            </a:r>
          </a:p>
          <a:p>
            <a:pPr lvl="1"/>
            <a:r>
              <a:rPr lang="en-US" dirty="0"/>
              <a:t>PTSD PATIENTS EXPERIENCED A LOSS OF CONTROL AND  THE TREATMENT MODALITY NEEDS TO RESTORE CONTROL INCLUDING OVER THE TREATMENT (COMPARE SELF-DOSING FOR PAIN)</a:t>
            </a:r>
          </a:p>
          <a:p>
            <a:pPr lvl="1"/>
            <a:r>
              <a:rPr lang="en-US" sz="3800" dirty="0"/>
              <a:t>RESULTS OF UNDERDOSING </a:t>
            </a:r>
          </a:p>
          <a:p>
            <a:pPr lvl="2"/>
            <a:r>
              <a:rPr lang="en-US" sz="3200" dirty="0"/>
              <a:t>CREATES A MIXTURE OF PTSD BEHAVIORS EXPRESSED IN DEMANDING ADEQUATE DOSE</a:t>
            </a:r>
          </a:p>
          <a:p>
            <a:pPr lvl="2"/>
            <a:r>
              <a:rPr lang="en-US" sz="3200" dirty="0"/>
              <a:t>THIS BEHAVIOR THEN STIGMATIZES THE PATIENT</a:t>
            </a:r>
          </a:p>
          <a:p>
            <a:pPr lvl="2"/>
            <a:r>
              <a:rPr lang="en-US" sz="3200" dirty="0"/>
              <a:t>DANGER OF BLAMING THE VICTIM</a:t>
            </a:r>
          </a:p>
          <a:p>
            <a:pPr lvl="1"/>
            <a:r>
              <a:rPr lang="en-US" sz="4400" b="1" dirty="0"/>
              <a:t>CONCLUSION</a:t>
            </a:r>
            <a:endParaRPr lang="en-US" b="1" dirty="0"/>
          </a:p>
          <a:p>
            <a:pPr lvl="2"/>
            <a:r>
              <a:rPr lang="en-US" sz="3600" b="1" dirty="0">
                <a:solidFill>
                  <a:srgbClr val="92D050"/>
                </a:solidFill>
              </a:rPr>
              <a:t>UNDERDOSING IS CONTRAINDICATED</a:t>
            </a:r>
          </a:p>
          <a:p>
            <a:pPr lvl="2"/>
            <a:r>
              <a:rPr lang="en-US" sz="3600" b="1" dirty="0">
                <a:solidFill>
                  <a:srgbClr val="92D050"/>
                </a:solidFill>
              </a:rPr>
              <a:t>THE DOCTOR OF RECORD NEEDS SOLE RESPONSIBILITY AND AUTHORITY FOR THE DOSE</a:t>
            </a:r>
          </a:p>
          <a:p>
            <a:pPr lvl="2"/>
            <a:r>
              <a:rPr lang="en-US" sz="2200" i="1" dirty="0"/>
              <a:t>THIS CONCLUSION BY THE AUTHOR WAS UNACCEPTABLE TO THE IMCU AND LEAD TO THE HIS RESTRICTION FROM FURTHER TREATMENT OF ADULT PTSD PATIENTS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IMMEDIATE VS. DELAYED TREATMENT	</a:t>
            </a:r>
          </a:p>
          <a:p>
            <a:pPr lvl="1"/>
            <a:r>
              <a:rPr lang="en-US" dirty="0"/>
              <a:t>IMCU REQUIRES </a:t>
            </a:r>
            <a:r>
              <a:rPr lang="en-US" b="1" dirty="0"/>
              <a:t>3 YEARS OF SYMPTOMS</a:t>
            </a:r>
          </a:p>
          <a:p>
            <a:pPr lvl="2"/>
            <a:r>
              <a:rPr lang="en-US" dirty="0"/>
              <a:t>SYMPTOMS BECOME STABILIZED, INTERNALIZED</a:t>
            </a:r>
          </a:p>
          <a:p>
            <a:pPr lvl="2"/>
            <a:r>
              <a:rPr lang="en-US" dirty="0"/>
              <a:t>AVOIDANCE INCREASES</a:t>
            </a:r>
          </a:p>
          <a:p>
            <a:pPr lvl="2"/>
            <a:r>
              <a:rPr lang="en-US" dirty="0"/>
              <a:t>SOCIAL AND FAMILY NEGATIVE IMPACTS</a:t>
            </a:r>
          </a:p>
          <a:p>
            <a:pPr lvl="3"/>
            <a:r>
              <a:rPr lang="en-US" dirty="0"/>
              <a:t>UNEMPLOYMENT</a:t>
            </a:r>
          </a:p>
          <a:p>
            <a:pPr lvl="3"/>
            <a:r>
              <a:rPr lang="en-US" dirty="0"/>
              <a:t>DIVORCE AND CHILD ABUSE</a:t>
            </a:r>
          </a:p>
          <a:p>
            <a:pPr lvl="2"/>
            <a:r>
              <a:rPr lang="en-US" dirty="0"/>
              <a:t>NEGATIVE IMPACT ON SELF-ESTEEM AND HOPE</a:t>
            </a:r>
          </a:p>
          <a:p>
            <a:pPr lvl="2"/>
            <a:r>
              <a:rPr lang="en-US" dirty="0"/>
              <a:t>NO EVIDENCE FOR SPONTANEOUS IMPROVEMENT COMPLEX PTSD OVER TIME</a:t>
            </a:r>
          </a:p>
          <a:p>
            <a:pPr lvl="1"/>
            <a:r>
              <a:rPr lang="en-US" b="1" dirty="0"/>
              <a:t>CONCLUSION:</a:t>
            </a:r>
          </a:p>
          <a:p>
            <a:pPr lvl="2"/>
            <a:r>
              <a:rPr lang="en-US" b="1" dirty="0">
                <a:solidFill>
                  <a:srgbClr val="92D050"/>
                </a:solidFill>
              </a:rPr>
              <a:t>THERE IS NO EVIDENCE TO JUSTIFY DELAYED TREATMENT</a:t>
            </a:r>
          </a:p>
          <a:p>
            <a:pPr lvl="2"/>
            <a:r>
              <a:rPr lang="en-US" b="1" dirty="0">
                <a:solidFill>
                  <a:srgbClr val="92D050"/>
                </a:solidFill>
              </a:rPr>
              <a:t>THERE IS GENERAL EVIDENCE THAT EARLY INTERVENTION IN PTSD IS INDICATED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IMMEDIATE VS. DELAYED TREATMENT	</a:t>
            </a:r>
          </a:p>
          <a:p>
            <a:pPr lvl="1"/>
            <a:r>
              <a:rPr lang="en-US" dirty="0"/>
              <a:t>IMCU REQUIRES </a:t>
            </a:r>
            <a:r>
              <a:rPr lang="en-US" b="1" dirty="0"/>
              <a:t>2 PRIOR MEDICATION TRIALS</a:t>
            </a:r>
          </a:p>
          <a:p>
            <a:pPr lvl="2"/>
            <a:r>
              <a:rPr lang="en-US" dirty="0"/>
              <a:t>RECORD OF ANXIOLYTICS AND SSRIs IN PTSD</a:t>
            </a:r>
          </a:p>
          <a:p>
            <a:pPr lvl="3"/>
            <a:r>
              <a:rPr lang="en-US" dirty="0"/>
              <a:t>VERY PARTIAL IMPROVEMENT</a:t>
            </a:r>
          </a:p>
          <a:p>
            <a:pPr lvl="3"/>
            <a:r>
              <a:rPr lang="en-US" dirty="0"/>
              <a:t>ADDICTION TO SLEEP AND ANXIETY MEDS</a:t>
            </a:r>
          </a:p>
          <a:p>
            <a:pPr lvl="3"/>
            <a:r>
              <a:rPr lang="en-US" dirty="0"/>
              <a:t>MANY SES OF SSRIs</a:t>
            </a:r>
          </a:p>
          <a:p>
            <a:pPr lvl="4"/>
            <a:r>
              <a:rPr lang="en-US" dirty="0"/>
              <a:t>EXACERBATE IRRITABILITY AND INATTENTION</a:t>
            </a:r>
          </a:p>
          <a:p>
            <a:pPr lvl="4"/>
            <a:r>
              <a:rPr lang="en-US" dirty="0"/>
              <a:t>EXAERBATE INSOMNIA</a:t>
            </a:r>
          </a:p>
          <a:p>
            <a:pPr lvl="4"/>
            <a:r>
              <a:rPr lang="en-US" dirty="0"/>
              <a:t>EXACERBATE DESPAIR SECONDARY TO NONRESPONSE</a:t>
            </a:r>
          </a:p>
          <a:p>
            <a:pPr lvl="4"/>
            <a:r>
              <a:rPr lang="en-US" dirty="0"/>
              <a:t>STIGMATIZATION</a:t>
            </a:r>
          </a:p>
          <a:p>
            <a:pPr lvl="1"/>
            <a:r>
              <a:rPr lang="en-US" b="1" dirty="0"/>
              <a:t>CONCLUSION</a:t>
            </a:r>
          </a:p>
          <a:p>
            <a:pPr lvl="2"/>
            <a:r>
              <a:rPr lang="en-US" b="1" dirty="0">
                <a:solidFill>
                  <a:srgbClr val="92D050"/>
                </a:solidFill>
              </a:rPr>
              <a:t>REQUIREMENT OF OTHER MEDICAL TREATMENT PRIOR TO MEDICAL CANNABIS TRIAL LEADS TO DELAY IN EFFECTIVE TREATMENT AND IS CONTRAINDICATED</a:t>
            </a:r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IMMEDIATE VS. DELAYED TREATMENT	</a:t>
            </a:r>
          </a:p>
          <a:p>
            <a:pPr lvl="1"/>
            <a:r>
              <a:rPr lang="en-US" dirty="0"/>
              <a:t>IMCU REQUIRES </a:t>
            </a:r>
            <a:r>
              <a:rPr lang="en-US" b="1" dirty="0"/>
              <a:t>2 PRIOR MEDICATION TRIALS</a:t>
            </a:r>
          </a:p>
          <a:p>
            <a:pPr lvl="2"/>
            <a:r>
              <a:rPr lang="en-US" b="1" dirty="0"/>
              <a:t>ONE MORE OBSERVATION</a:t>
            </a:r>
          </a:p>
          <a:p>
            <a:pPr lvl="2"/>
            <a:r>
              <a:rPr lang="en-US" dirty="0"/>
              <a:t>SEVERAL LONG-TERM (&gt;5 YRS) NON- OR PARTIAL SSRI TREATMENTS WERE RECLASSIFIED AS PTSD AND TRIED WITH MEDICAL CANNABIS. MOST HAD NO EXPERIENCE WITH CANNABIS</a:t>
            </a:r>
          </a:p>
          <a:p>
            <a:pPr lvl="2"/>
            <a:r>
              <a:rPr lang="en-US" dirty="0"/>
              <a:t>AT LEAST ONE HALF TO TWO THIRDS EXPERIENCED MAJOR IMPROVEMENT</a:t>
            </a:r>
          </a:p>
          <a:p>
            <a:pPr lvl="2"/>
            <a:r>
              <a:rPr lang="en-US" dirty="0"/>
              <a:t>NO INCIDENCE OF NEGATIVE RESULT TO THE TRIAL</a:t>
            </a:r>
          </a:p>
          <a:p>
            <a:pPr lvl="2"/>
            <a:r>
              <a:rPr lang="en-US" dirty="0"/>
              <a:t>THIS MAY CONNECT WITH GROWING LITERATURE ABOUT SSRI FAILURE – PERHAPS UNDIAGNOSED PTSD??</a:t>
            </a:r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IMMEDIATE VS. DELAYED TREATMENT	</a:t>
            </a:r>
          </a:p>
          <a:p>
            <a:pPr lvl="1"/>
            <a:r>
              <a:rPr lang="en-US" dirty="0"/>
              <a:t>IMCU REQUIRES </a:t>
            </a:r>
            <a:r>
              <a:rPr lang="en-US" b="1" dirty="0"/>
              <a:t>2 PRIOR  PSYCHOTHERAPY TRIALS</a:t>
            </a:r>
          </a:p>
          <a:p>
            <a:pPr lvl="2"/>
            <a:r>
              <a:rPr lang="en-US" dirty="0"/>
              <a:t>CLAIM BY TRAUMA EXPERTS THAT CANNABIS MAKES PTSD PATIENT UNAVAILABLE TO PSYCHOTHERAPY</a:t>
            </a:r>
          </a:p>
          <a:p>
            <a:pPr lvl="3"/>
            <a:r>
              <a:rPr lang="en-US" dirty="0"/>
              <a:t>NOT EVIDENCE BASED</a:t>
            </a:r>
          </a:p>
          <a:p>
            <a:pPr lvl="2"/>
            <a:r>
              <a:rPr lang="en-US" dirty="0"/>
              <a:t>THE RECORD OF PSYCHOTHERAPY INCLUDING EMDR AND  PE IN COMPLEX PTSD IS FAR LESS THAN 100%</a:t>
            </a:r>
          </a:p>
          <a:p>
            <a:pPr lvl="2"/>
            <a:r>
              <a:rPr lang="en-US" dirty="0"/>
              <a:t>COMPLEX PTSD PATIENTS TEND TO AVOID THERAPY</a:t>
            </a:r>
          </a:p>
          <a:p>
            <a:pPr lvl="3"/>
            <a:r>
              <a:rPr lang="en-US" dirty="0"/>
              <a:t> AS PART OF AVOIDANCE SYMPTOMS</a:t>
            </a:r>
          </a:p>
          <a:p>
            <a:pPr lvl="3"/>
            <a:r>
              <a:rPr lang="en-US" dirty="0"/>
              <a:t>MANY CANNOT TOLERATE INCREASED STRESS INVOLVED IN RE-EXPOSURE TO TRAUMA MEMORIES</a:t>
            </a:r>
          </a:p>
          <a:p>
            <a:pPr lvl="2"/>
            <a:r>
              <a:rPr lang="en-US" dirty="0"/>
              <a:t>IN THE UP TO 1 YEAR OF FOLLOWUP NO EVIDENCE THAT CANNABIS INHIBITS POSSIBLE PARTICIPATION IN PSYCHOTHERAPY OR REHABILITATION</a:t>
            </a:r>
          </a:p>
          <a:p>
            <a:pPr lvl="1"/>
            <a:endParaRPr lang="en-US" dirty="0"/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IMMEDIATE VS. DELAYED TREATMENT	</a:t>
            </a:r>
          </a:p>
          <a:p>
            <a:pPr lvl="1"/>
            <a:r>
              <a:rPr lang="en-US" dirty="0"/>
              <a:t>IMCU REQUIRES </a:t>
            </a:r>
            <a:r>
              <a:rPr lang="en-US" b="1" dirty="0"/>
              <a:t>2 PRIOR PSYCHOTHERAPY TRIALS</a:t>
            </a:r>
          </a:p>
          <a:p>
            <a:pPr lvl="2"/>
            <a:r>
              <a:rPr lang="en-US" dirty="0"/>
              <a:t>ONE CASE: SEVERAL YEARS OF PSYCHOTHERAPY (AND MEDICATION) WITH INTENSE AVOIDANCE OF TRAUMA OF MASSIVE SUDDEN LOSS IN CHILDHOOD</a:t>
            </a:r>
          </a:p>
          <a:p>
            <a:pPr lvl="3"/>
            <a:r>
              <a:rPr lang="en-US" sz="2200" dirty="0"/>
              <a:t>AFTER MEDICAL CANNABIS</a:t>
            </a:r>
            <a:r>
              <a:rPr lang="en-US" dirty="0"/>
              <a:t>:</a:t>
            </a:r>
          </a:p>
          <a:p>
            <a:pPr lvl="4"/>
            <a:r>
              <a:rPr lang="en-US" sz="2200" dirty="0"/>
              <a:t>PE BECAME POSSIBLE AND SUCCESSFUL</a:t>
            </a:r>
          </a:p>
          <a:p>
            <a:pPr lvl="4"/>
            <a:r>
              <a:rPr lang="en-US" sz="2200" dirty="0"/>
              <a:t>ALL MEDICATION WAS DISCONTINUED</a:t>
            </a:r>
          </a:p>
          <a:p>
            <a:pPr lvl="4"/>
            <a:r>
              <a:rPr lang="en-US" sz="2200" dirty="0"/>
              <a:t>CONTINUED PSYCHOTHERAPY AND IMPROVEMENT IN FUCNCTION</a:t>
            </a:r>
          </a:p>
          <a:p>
            <a:pPr lvl="4"/>
            <a:r>
              <a:rPr lang="en-US" sz="2200" dirty="0"/>
              <a:t>ESSENTIALLY FREE OF PTSD SYMPTOMS</a:t>
            </a:r>
          </a:p>
          <a:p>
            <a:pPr lvl="4"/>
            <a:r>
              <a:rPr lang="en-US" sz="2200" dirty="0"/>
              <a:t>CONITNUED CANNABIS FROM TIME TO TIME ASSISTS IN MEETING NEW EMOTIONAL AND PSYCHOSOCIAL CHALLENGES</a:t>
            </a:r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IMMEDIATE VS. DELAYED TREATMENT	</a:t>
            </a:r>
          </a:p>
          <a:p>
            <a:pPr lvl="1"/>
            <a:r>
              <a:rPr lang="en-US" dirty="0"/>
              <a:t>IMCU REQUIRES </a:t>
            </a:r>
            <a:r>
              <a:rPr lang="en-US" b="1" dirty="0"/>
              <a:t>2 PRIOR PSYCHOTHERAPY TRIALS</a:t>
            </a:r>
          </a:p>
          <a:p>
            <a:pPr lvl="1"/>
            <a:r>
              <a:rPr lang="en-US" b="1" dirty="0"/>
              <a:t>CONCLUSIONS:</a:t>
            </a:r>
          </a:p>
          <a:p>
            <a:pPr lvl="2"/>
            <a:r>
              <a:rPr lang="en-US" sz="2800" b="1" dirty="0">
                <a:solidFill>
                  <a:srgbClr val="92D050"/>
                </a:solidFill>
              </a:rPr>
              <a:t>REQUIRING PRIOR PSYCHOTHERAPY DELAYS CANNABIS TREATMENT AND IS CONTRAINDICATED</a:t>
            </a:r>
          </a:p>
          <a:p>
            <a:pPr lvl="2"/>
            <a:r>
              <a:rPr lang="en-US" sz="2800" b="1" dirty="0">
                <a:solidFill>
                  <a:srgbClr val="92D050"/>
                </a:solidFill>
              </a:rPr>
              <a:t>PSYCHOTHERAPY CAN BE INITIATED AND ADDED TO CANNABIS TREATMENT IN MANY CASES</a:t>
            </a:r>
          </a:p>
          <a:p>
            <a:pPr lvl="1"/>
            <a:endParaRPr lang="en-US" dirty="0"/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ADHD AND PTSD IN CHILDREN</a:t>
            </a:r>
            <a:endParaRPr lang="en-US" dirty="0"/>
          </a:p>
          <a:p>
            <a:pPr lvl="1"/>
            <a:r>
              <a:rPr lang="en-US" dirty="0"/>
              <a:t>INATTENTION AND THE WOUND UP SPRING</a:t>
            </a:r>
          </a:p>
          <a:p>
            <a:r>
              <a:rPr lang="en-US" dirty="0"/>
              <a:t>PUTTING PTSD FIRST</a:t>
            </a:r>
          </a:p>
          <a:p>
            <a:pPr lvl="1"/>
            <a:r>
              <a:rPr lang="en-US" dirty="0"/>
              <a:t>ONSET AFTER EXTREME FRIGHT OR POTENTIATED STRESS (REPEATED MISSILE ATTACKS)</a:t>
            </a:r>
          </a:p>
          <a:p>
            <a:pPr lvl="1"/>
            <a:r>
              <a:rPr lang="en-US" dirty="0"/>
              <a:t>SLEEP DISTURBANCE</a:t>
            </a:r>
          </a:p>
          <a:p>
            <a:pPr lvl="1"/>
            <a:r>
              <a:rPr lang="en-US" dirty="0"/>
              <a:t>IRRITABILITY</a:t>
            </a:r>
          </a:p>
          <a:p>
            <a:pPr lvl="1"/>
            <a:r>
              <a:rPr lang="en-US" dirty="0"/>
              <a:t>FLASHBACKS</a:t>
            </a:r>
          </a:p>
          <a:p>
            <a:pPr lvl="1"/>
            <a:r>
              <a:rPr lang="en-US" dirty="0"/>
              <a:t>STIMULANTS AUGMENT IRRITABILITY AND SLEEP DISTURBANCE</a:t>
            </a:r>
          </a:p>
          <a:p>
            <a:r>
              <a:rPr lang="en-US" dirty="0"/>
              <a:t>IS THERE A PLACE FOR A SHORT TRIAL OF MEDICAL CANNABIS?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ADOLESCENTS CANNABIS USE AND PTSD SELF-TREATMENT</a:t>
            </a:r>
          </a:p>
          <a:p>
            <a:pPr lvl="1"/>
            <a:r>
              <a:rPr lang="en-US" dirty="0"/>
              <a:t>ESPECIALLY ADOLOESCENTS IN RESIDENTIAL TREATMENT</a:t>
            </a:r>
          </a:p>
          <a:p>
            <a:pPr lvl="1"/>
            <a:r>
              <a:rPr lang="en-US" dirty="0"/>
              <a:t>HIGH INCIDENCE OF ABUSE BUT UNDIAGNOSED PTSD</a:t>
            </a:r>
          </a:p>
          <a:p>
            <a:pPr lvl="1"/>
            <a:r>
              <a:rPr lang="en-US" dirty="0"/>
              <a:t>IS THE RESPONSE TO CANNABIS UNWINDING THE SPRING?</a:t>
            </a:r>
          </a:p>
          <a:p>
            <a:pPr lvl="1"/>
            <a:r>
              <a:rPr lang="en-US" dirty="0"/>
              <a:t>SELF-TREATMENT VS CRIMINALIZATION</a:t>
            </a:r>
          </a:p>
          <a:p>
            <a:r>
              <a:rPr lang="en-US" dirty="0"/>
              <a:t>DOES MEDICAL CANNABIS HAVE A PLACE HERE?</a:t>
            </a:r>
          </a:p>
          <a:p>
            <a:pPr lvl="1"/>
            <a:r>
              <a:rPr lang="en-US" dirty="0"/>
              <a:t>PREVENT ARTIFICIAL AGENTS THAT BEAR HIGHER RISK</a:t>
            </a:r>
          </a:p>
          <a:p>
            <a:pPr lvl="1"/>
            <a:r>
              <a:rPr lang="en-US" dirty="0"/>
              <a:t>IMPROVE SOCIAL AND ACADEMIC FUNCTION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DESIDERATUM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FIRST RCT:</a:t>
            </a:r>
          </a:p>
          <a:p>
            <a:pPr lvl="1"/>
            <a:r>
              <a:rPr lang="en-US" dirty="0"/>
              <a:t>COMPLEX PTSD WITHIN FIRST 6  (BETTER 3) MONTHS</a:t>
            </a:r>
          </a:p>
          <a:p>
            <a:pPr lvl="1"/>
            <a:r>
              <a:rPr lang="en-US" dirty="0"/>
              <a:t>COMPARE:</a:t>
            </a:r>
          </a:p>
          <a:p>
            <a:pPr lvl="2"/>
            <a:r>
              <a:rPr lang="en-US" dirty="0"/>
              <a:t>PE ALONE</a:t>
            </a:r>
          </a:p>
          <a:p>
            <a:pPr lvl="2"/>
            <a:r>
              <a:rPr lang="en-US" dirty="0"/>
              <a:t>PE FOLLOWED BY CANNABIS (HIGH THC)</a:t>
            </a:r>
          </a:p>
          <a:p>
            <a:pPr lvl="2"/>
            <a:r>
              <a:rPr lang="en-US" dirty="0"/>
              <a:t>PE AND CANNABIS (HIGH THC) SIMULATNEOUSLY</a:t>
            </a:r>
          </a:p>
          <a:p>
            <a:pPr lvl="2"/>
            <a:r>
              <a:rPr lang="en-US" dirty="0"/>
              <a:t>CANNABIS (HIGH THC) FOLLOWED BY PE</a:t>
            </a:r>
          </a:p>
          <a:p>
            <a:pPr lvl="2"/>
            <a:r>
              <a:rPr lang="en-US" dirty="0"/>
              <a:t>CANNABIS (HIGH THC) ALONE</a:t>
            </a:r>
          </a:p>
          <a:p>
            <a:pPr lvl="2"/>
            <a:r>
              <a:rPr lang="en-US" dirty="0"/>
              <a:t>(CONTROL: NO TREATMENT - ?HELSINKI?)</a:t>
            </a:r>
          </a:p>
          <a:p>
            <a:pPr lvl="1"/>
            <a:r>
              <a:rPr lang="en-US" sz="2400" i="1" dirty="0"/>
              <a:t>HIGH THC CANNABIS CANNOT BE BLINDED</a:t>
            </a:r>
          </a:p>
          <a:p>
            <a:pPr lvl="1"/>
            <a:r>
              <a:rPr lang="en-US" sz="2400" i="1" dirty="0"/>
              <a:t>PE DOES NOT NEED TO BE BLINDED</a:t>
            </a:r>
          </a:p>
          <a:p>
            <a:pPr lvl="1"/>
            <a:r>
              <a:rPr lang="en-US" sz="2400" dirty="0"/>
              <a:t>N FOR EACH GROUP = 50 (x 6 = 300) (MULTICENTER)</a:t>
            </a:r>
          </a:p>
          <a:p>
            <a:pPr lvl="1"/>
            <a:r>
              <a:rPr lang="en-US" sz="2400" dirty="0"/>
              <a:t>RESULTS IN 1 MONTH 3 MONTHS 6 MONTHS</a:t>
            </a:r>
          </a:p>
          <a:p>
            <a:pPr lvl="2">
              <a:buNone/>
            </a:pPr>
            <a:endParaRPr lang="en-US" b="1" dirty="0"/>
          </a:p>
          <a:p>
            <a:pPr lvl="3"/>
            <a:endParaRPr lang="en-US" b="1" dirty="0"/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610</Words>
  <Application>Microsoft Office PowerPoint</Application>
  <PresentationFormat>On-screen Show (4:3)</PresentationFormat>
  <Paragraphs>196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ערכת נושא Office</vt:lpstr>
      <vt:lpstr>MEDICAL CANNABIS  COMPLEX PTSD and AUTISM</vt:lpstr>
      <vt:lpstr>Complex PTSD:  THE INNER MONSTER</vt:lpstr>
      <vt:lpstr>50 PATIENTS</vt:lpstr>
      <vt:lpstr>RESULTS IN 50 PATIENTS</vt:lpstr>
      <vt:lpstr>RESULTS IN 50 PATIENTS</vt:lpstr>
      <vt:lpstr>RESULTS IN 50 PATIENTS</vt:lpstr>
      <vt:lpstr>THE TREATMENT</vt:lpstr>
      <vt:lpstr>REFLECTIONS</vt:lpstr>
      <vt:lpstr>REFLECTIONS</vt:lpstr>
      <vt:lpstr>REFLECTIONS</vt:lpstr>
      <vt:lpstr>REFLECTIONS</vt:lpstr>
      <vt:lpstr>REFLECTIONS</vt:lpstr>
      <vt:lpstr>REFLECTIONS</vt:lpstr>
      <vt:lpstr>REFLECTIONS</vt:lpstr>
      <vt:lpstr>REFLECTIONS</vt:lpstr>
      <vt:lpstr>REFLECTIONS</vt:lpstr>
      <vt:lpstr>DESIDERATUM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CANNABIS  and COMPLEX PTSD</dc:title>
  <dc:creator>flesman</dc:creator>
  <cp:lastModifiedBy>flesman</cp:lastModifiedBy>
  <cp:revision>19</cp:revision>
  <dcterms:created xsi:type="dcterms:W3CDTF">2016-08-18T10:03:44Z</dcterms:created>
  <dcterms:modified xsi:type="dcterms:W3CDTF">2018-06-20T08:58:53Z</dcterms:modified>
</cp:coreProperties>
</file>