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663" r:id="rId1"/>
  </p:sldMasterIdLst>
  <p:notesMasterIdLst>
    <p:notesMasterId r:id="rId35"/>
  </p:notesMasterIdLst>
  <p:sldIdLst>
    <p:sldId id="274" r:id="rId2"/>
    <p:sldId id="256" r:id="rId3"/>
    <p:sldId id="257" r:id="rId4"/>
    <p:sldId id="258" r:id="rId5"/>
    <p:sldId id="260" r:id="rId6"/>
    <p:sldId id="263" r:id="rId7"/>
    <p:sldId id="264" r:id="rId8"/>
    <p:sldId id="266" r:id="rId9"/>
    <p:sldId id="259" r:id="rId10"/>
    <p:sldId id="261" r:id="rId11"/>
    <p:sldId id="262" r:id="rId12"/>
    <p:sldId id="268" r:id="rId13"/>
    <p:sldId id="269" r:id="rId14"/>
    <p:sldId id="270" r:id="rId15"/>
    <p:sldId id="273" r:id="rId16"/>
    <p:sldId id="271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he-I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  <a:srgbClr val="990099"/>
    <a:srgbClr val="FF6600"/>
    <a:srgbClr val="009999"/>
    <a:srgbClr val="FFFF66"/>
    <a:srgbClr val="FF0066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aximized" horzBarState="maximized">
    <p:restoredLeft sz="67213"/>
    <p:restoredTop sz="94749" autoAdjust="0"/>
  </p:normalViewPr>
  <p:slideViewPr>
    <p:cSldViewPr>
      <p:cViewPr varScale="1">
        <p:scale>
          <a:sx n="110" d="100"/>
          <a:sy n="110" d="100"/>
        </p:scale>
        <p:origin x="-5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96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  <a:endParaRPr lang="en-US" smtClean="0"/>
          </a:p>
          <a:p>
            <a:pPr lvl="1"/>
            <a:r>
              <a:rPr lang="he-IL" smtClean="0"/>
              <a:t>רמה שנייה</a:t>
            </a:r>
            <a:endParaRPr lang="en-US" smtClean="0"/>
          </a:p>
          <a:p>
            <a:pPr lvl="2"/>
            <a:r>
              <a:rPr lang="he-IL" smtClean="0"/>
              <a:t>רמה שלישית</a:t>
            </a:r>
            <a:endParaRPr lang="en-US" smtClean="0"/>
          </a:p>
          <a:p>
            <a:pPr lvl="3"/>
            <a:r>
              <a:rPr lang="he-IL" smtClean="0"/>
              <a:t>רמה רביעית</a:t>
            </a:r>
            <a:endParaRPr lang="en-US" smtClean="0"/>
          </a:p>
          <a:p>
            <a:pPr lvl="4"/>
            <a:r>
              <a:rPr lang="he-IL" smtClean="0"/>
              <a:t>רמה חמישית</a:t>
            </a:r>
            <a:endParaRPr lang="en-US" smtClean="0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0" hangingPunct="0">
              <a:defRPr sz="1200">
                <a:latin typeface="Times New Roman" pitchFamily="18" charset="0"/>
              </a:defRPr>
            </a:lvl1pPr>
          </a:lstStyle>
          <a:p>
            <a:fld id="{3CB09DEC-D35F-4455-B8B4-5A10818FB7B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880A8-1CFA-472A-A069-843D29862D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8D598-6DAC-4703-A3CF-DDB36576132D}" type="slidenum">
              <a:rPr lang="en-US"/>
              <a:pPr/>
              <a:t>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27B315-D447-481E-B303-B7907A0B15DE}" type="slidenum">
              <a:rPr lang="en-US"/>
              <a:pPr/>
              <a:t>3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D7818C-28DE-4042-A704-1258212AFC37}" type="slidenum">
              <a:rPr lang="en-US"/>
              <a:pPr/>
              <a:t>4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BCBE1-9F48-4583-917C-1416AF717486}" type="slidenum">
              <a:rPr lang="en-US"/>
              <a:pPr/>
              <a:t>5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385281-2B0F-4506-ABF6-058A881B69D6}" type="slidenum">
              <a:rPr lang="en-US"/>
              <a:pPr/>
              <a:t>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7F0C57-06AF-4891-90FE-C3051C232113}" type="slidenum">
              <a:rPr lang="en-US"/>
              <a:pPr/>
              <a:t>7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04269-6568-45D4-B802-E815F838ECD8}" type="slidenum">
              <a:rPr lang="en-US"/>
              <a:pPr/>
              <a:t>8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C4860-9485-4212-BA27-4BAADBD93E6D}" type="slidenum">
              <a:rPr lang="en-US"/>
              <a:pPr/>
              <a:t>9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46BC5-45C8-4D08-925C-B5B8787B1786}" type="slidenum">
              <a:rPr lang="en-US"/>
              <a:pPr/>
              <a:t>10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EF2ACF-B2E3-48BF-85E6-D07F64B5CD04}" type="slidenum">
              <a:rPr lang="en-US"/>
              <a:pPr/>
              <a:t>11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C4945-0006-4BAA-8404-3CA9A9511A28}" type="slidenum">
              <a:rPr lang="en-US"/>
              <a:pPr/>
              <a:t>12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1FCD4-E00B-48D8-A5BA-78555224A9E3}" type="slidenum">
              <a:rPr lang="en-US"/>
              <a:pPr/>
              <a:t>13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79CB0-7F4C-4C56-AC81-E3A19F4AF57D}" type="slidenum">
              <a:rPr lang="en-US"/>
              <a:pPr/>
              <a:t>14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3F8F2-D573-4DB2-8A02-4366163CEB1C}" type="slidenum">
              <a:rPr lang="en-US"/>
              <a:pPr/>
              <a:t>15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9C168-EBEA-4143-8B9A-87C0BE20856A}" type="slidenum">
              <a:rPr lang="en-US"/>
              <a:pPr/>
              <a:t>16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4C47A1-F088-46D7-8ADE-AB756AA7D580}" type="slidenum">
              <a:rPr lang="en-US"/>
              <a:pPr/>
              <a:t>17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AB13E9-210A-495B-ADA0-B540E9CD918B}" type="slidenum">
              <a:rPr lang="en-US"/>
              <a:pPr/>
              <a:t>18</a:t>
            </a:fld>
            <a:endParaRPr lang="en-US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6A925-F6F6-4297-9A42-48AB9E39A0E1}" type="slidenum">
              <a:rPr lang="en-US"/>
              <a:pPr/>
              <a:t>19</a:t>
            </a:fld>
            <a:endParaRPr lang="en-US"/>
          </a:p>
        </p:txBody>
      </p:sp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B5090-169C-4090-B3AA-2F53B301DD69}" type="slidenum">
              <a:rPr lang="en-US"/>
              <a:pPr/>
              <a:t>20</a:t>
            </a:fld>
            <a:endParaRPr lang="en-US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FA1303-EBAB-4736-B8E6-AB117285F8EE}" type="slidenum">
              <a:rPr lang="en-US"/>
              <a:pPr/>
              <a:t>21</a:t>
            </a:fld>
            <a:endParaRPr lang="en-US"/>
          </a:p>
        </p:txBody>
      </p:sp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F84F36-2B0C-4DD4-A59E-96B993375393}" type="slidenum">
              <a:rPr lang="en-US"/>
              <a:pPr/>
              <a:t>22</a:t>
            </a:fld>
            <a:endParaRPr lang="en-US"/>
          </a:p>
        </p:txBody>
      </p:sp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8948AD-A4F7-49A8-ABA6-B1EFEC8D4F71}" type="slidenum">
              <a:rPr lang="en-US"/>
              <a:pPr/>
              <a:t>23</a:t>
            </a:fld>
            <a:endParaRPr lang="en-US"/>
          </a:p>
        </p:txBody>
      </p:sp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8A928C-9447-41C1-9E17-BB42783EE3A7}" type="slidenum">
              <a:rPr lang="en-US"/>
              <a:pPr/>
              <a:t>24</a:t>
            </a:fld>
            <a:endParaRPr lang="en-US"/>
          </a:p>
        </p:txBody>
      </p:sp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8F329E-D4DC-4C4B-9AAC-C1C7105C465C}" type="slidenum">
              <a:rPr lang="en-US"/>
              <a:pPr/>
              <a:t>25</a:t>
            </a:fld>
            <a:endParaRPr lang="en-US"/>
          </a:p>
        </p:txBody>
      </p:sp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29104D-29AF-4DF4-869D-3613FA878335}" type="slidenum">
              <a:rPr lang="en-US"/>
              <a:pPr/>
              <a:t>26</a:t>
            </a:fld>
            <a:endParaRPr lang="en-US"/>
          </a:p>
        </p:txBody>
      </p:sp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8D496-8227-44B3-850A-04BCAAEC716B}" type="slidenum">
              <a:rPr lang="en-US"/>
              <a:pPr/>
              <a:t>27</a:t>
            </a:fld>
            <a:endParaRPr lang="en-US"/>
          </a:p>
        </p:txBody>
      </p:sp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765688-6216-4E87-99F1-33BA8FDDD82C}" type="slidenum">
              <a:rPr lang="en-US"/>
              <a:pPr/>
              <a:t>28</a:t>
            </a:fld>
            <a:endParaRPr lang="en-US"/>
          </a:p>
        </p:txBody>
      </p:sp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5D1DB1-3488-49E9-9A9B-388E141DFB5E}" type="slidenum">
              <a:rPr lang="en-US"/>
              <a:pPr/>
              <a:t>29</a:t>
            </a:fld>
            <a:endParaRPr 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F66B83-262F-406B-8D0C-1BF536FE326E}" type="slidenum">
              <a:rPr lang="en-US"/>
              <a:pPr/>
              <a:t>30</a:t>
            </a:fld>
            <a:endParaRPr lang="en-US"/>
          </a:p>
        </p:txBody>
      </p:sp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93C72-6B99-4B04-938A-688E95775B96}" type="slidenum">
              <a:rPr lang="en-US"/>
              <a:pPr/>
              <a:t>31</a:t>
            </a:fld>
            <a:endParaRPr lang="en-US"/>
          </a:p>
        </p:txBody>
      </p:sp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86BC87-D8DF-483E-AFF3-1107CA8FA50E}" type="slidenum">
              <a:rPr lang="en-US"/>
              <a:pPr/>
              <a:t>32</a:t>
            </a:fld>
            <a:endParaRPr lang="en-US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3B95E0-5D5B-4B3B-B479-01C5328D119B}" type="slidenum">
              <a:rPr lang="en-US"/>
              <a:pPr/>
              <a:t>33</a:t>
            </a:fld>
            <a:endParaRPr lang="en-US"/>
          </a:p>
        </p:txBody>
      </p:sp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EA55A-5D41-4D3C-8EC2-48310B554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BA4FD8-528C-43C8-95F3-00E121E506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8D4CA-AA2A-4EA6-9452-A83AEE71B9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7F99C0-4103-4EBF-A67E-1ADF847FD6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9AC1A8-070B-4BBA-8C99-9B8A6791D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6EFC2-B6F8-4F76-A81A-23E7AD9CB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BA02C-72DB-4519-A620-47FA04756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7F0D78-19FD-42B0-8E84-AB8439FEC2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99C8E-712E-4289-BB7C-2B365526A4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F1391-AC1A-48B7-8165-B7168A6BC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C66442-F6D5-47CA-AB4F-84239806A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70C7A-5A94-4F33-A1B5-D653D6C798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70C7A-5A94-4F33-A1B5-D653D6C798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  <a:endParaRPr lang="en-US" smtClean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  <a:endParaRPr lang="en-US" smtClean="0"/>
          </a:p>
          <a:p>
            <a:pPr lvl="1"/>
            <a:r>
              <a:rPr lang="he-IL" smtClean="0"/>
              <a:t>רמה שנייה</a:t>
            </a:r>
            <a:endParaRPr lang="en-US" smtClean="0"/>
          </a:p>
          <a:p>
            <a:pPr lvl="2"/>
            <a:r>
              <a:rPr lang="he-IL" smtClean="0"/>
              <a:t>רמה שלישית</a:t>
            </a:r>
            <a:endParaRPr lang="en-US" smtClean="0"/>
          </a:p>
          <a:p>
            <a:pPr lvl="3"/>
            <a:r>
              <a:rPr lang="he-IL" smtClean="0"/>
              <a:t>רמה רביעית</a:t>
            </a:r>
            <a:endParaRPr lang="en-US" smtClean="0"/>
          </a:p>
          <a:p>
            <a:pPr lvl="4"/>
            <a:r>
              <a:rPr lang="he-IL" smtClean="0"/>
              <a:t>רמה חמישית</a:t>
            </a:r>
            <a:endParaRPr lang="en-US" smtClean="0"/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11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11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fld id="{AAF70C7A-5A94-4F33-A1B5-D653D6C798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he-IL" sz="7200" dirty="0" smtClean="0"/>
              <a:t>טיפול משפחתי:</a:t>
            </a:r>
            <a:br>
              <a:rPr lang="he-IL" sz="7200" dirty="0" smtClean="0"/>
            </a:br>
            <a:r>
              <a:rPr lang="he-IL" sz="7200" dirty="0" smtClean="0"/>
              <a:t>אינטגרציה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2971800"/>
          </a:xfrm>
        </p:spPr>
        <p:txBody>
          <a:bodyPr/>
          <a:lstStyle/>
          <a:p>
            <a:pPr>
              <a:defRPr/>
            </a:pPr>
            <a:r>
              <a:rPr lang="he-IL" dirty="0" smtClean="0"/>
              <a:t>אוניבסיטת תל-אביב</a:t>
            </a:r>
          </a:p>
          <a:p>
            <a:pPr>
              <a:defRPr/>
            </a:pPr>
            <a:r>
              <a:rPr lang="he-IL" dirty="0" smtClean="0"/>
              <a:t>ד"ר אהרן פלשמן</a:t>
            </a:r>
          </a:p>
          <a:p>
            <a:pPr>
              <a:defRPr/>
            </a:pPr>
            <a:r>
              <a:rPr lang="he-IL" dirty="0" smtClean="0"/>
              <a:t>2012</a:t>
            </a:r>
          </a:p>
          <a:p>
            <a:pPr>
              <a:defRPr/>
            </a:pPr>
            <a:r>
              <a:rPr lang="he-IL" dirty="0" smtClean="0"/>
              <a:t>#3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2052" name="Oval 4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2053" name="Oval 5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bg1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2054" name="Oval 6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2514600" y="4648200"/>
            <a:ext cx="4495800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הירארכיה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HIERARCHY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rot="18082047" flipV="1">
            <a:off x="1751807" y="3124994"/>
            <a:ext cx="3124200" cy="1587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 rot="18082047" flipV="1">
            <a:off x="4534694" y="3085306"/>
            <a:ext cx="3124200" cy="1588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" grpId="0"/>
      <p:bldP spid="2064" grpId="0" animBg="1"/>
      <p:bldP spid="2066" grpId="0" animBg="1"/>
      <p:bldP spid="20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2362200" y="17526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chemeClr val="tx2"/>
                </a:solidFill>
                <a:latin typeface="Times New Roman" pitchFamily="18" charset="0"/>
              </a:rPr>
              <a:t>אחים</a:t>
            </a:r>
            <a:endParaRPr lang="he-IL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3075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3076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bg1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3077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3078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0" y="4648200"/>
            <a:ext cx="48006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תת-מערכות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SUBSYSTEMS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1524000" y="1295400"/>
            <a:ext cx="6400800" cy="0"/>
          </a:xfrm>
          <a:prstGeom prst="line">
            <a:avLst/>
          </a:prstGeom>
          <a:noFill/>
          <a:ln w="127000">
            <a:solidFill>
              <a:srgbClr val="FF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1524000" y="533400"/>
            <a:ext cx="6248400" cy="0"/>
          </a:xfrm>
          <a:prstGeom prst="line">
            <a:avLst/>
          </a:prstGeom>
          <a:noFill/>
          <a:ln w="1270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1524000" y="2895600"/>
            <a:ext cx="6324600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5029200" y="-3810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rgbClr val="FF0066"/>
                </a:solidFill>
                <a:latin typeface="Times New Roman" pitchFamily="18" charset="0"/>
              </a:rPr>
              <a:t>זוג</a:t>
            </a:r>
            <a:endParaRPr lang="he-IL" sz="2400">
              <a:latin typeface="Times New Roman" pitchFamily="18" charset="0"/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3429000" y="4572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rgbClr val="FFCCFF"/>
                </a:solidFill>
                <a:latin typeface="Times New Roman" pitchFamily="18" charset="0"/>
              </a:rPr>
              <a:t>הורים</a:t>
            </a:r>
            <a:endParaRPr lang="he-IL" sz="2400">
              <a:solidFill>
                <a:srgbClr val="FFCCFF"/>
              </a:solidFill>
              <a:latin typeface="Times New Roman" pitchFamily="18" charset="0"/>
            </a:endParaRP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6553200" y="4191000"/>
            <a:ext cx="25908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chemeClr val="hlink"/>
                </a:solidFill>
                <a:latin typeface="Times New Roman" pitchFamily="18" charset="0"/>
              </a:rPr>
              <a:t>משפחה גרעינית</a:t>
            </a:r>
            <a:endParaRPr lang="he-IL" sz="24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3095" name="AutoShape 23"/>
          <p:cNvSpPr>
            <a:spLocks noChangeArrowheads="1"/>
          </p:cNvSpPr>
          <p:nvPr/>
        </p:nvSpPr>
        <p:spPr bwMode="auto">
          <a:xfrm flipV="1">
            <a:off x="0" y="2895600"/>
            <a:ext cx="9144000" cy="1828800"/>
          </a:xfrm>
          <a:custGeom>
            <a:avLst/>
            <a:gdLst>
              <a:gd name="G0" fmla="+- 6774 0 0"/>
              <a:gd name="G1" fmla="+- -10421944 0 0"/>
              <a:gd name="G2" fmla="+- 0 0 -10421944"/>
              <a:gd name="T0" fmla="*/ 0 256 1"/>
              <a:gd name="T1" fmla="*/ 180 256 1"/>
              <a:gd name="G3" fmla="+- -10421944 T0 T1"/>
              <a:gd name="T2" fmla="*/ 0 256 1"/>
              <a:gd name="T3" fmla="*/ 90 256 1"/>
              <a:gd name="G4" fmla="+- -10421944 T2 T3"/>
              <a:gd name="G5" fmla="*/ G4 2 1"/>
              <a:gd name="T4" fmla="*/ 90 256 1"/>
              <a:gd name="T5" fmla="*/ 0 256 1"/>
              <a:gd name="G6" fmla="+- -10421944 T4 T5"/>
              <a:gd name="G7" fmla="*/ G6 2 1"/>
              <a:gd name="G8" fmla="abs -10421944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774"/>
              <a:gd name="G18" fmla="*/ 6774 1 2"/>
              <a:gd name="G19" fmla="+- G18 5400 0"/>
              <a:gd name="G20" fmla="cos G19 -10421944"/>
              <a:gd name="G21" fmla="sin G19 -10421944"/>
              <a:gd name="G22" fmla="+- G20 10800 0"/>
              <a:gd name="G23" fmla="+- G21 10800 0"/>
              <a:gd name="G24" fmla="+- 10800 0 G20"/>
              <a:gd name="G25" fmla="+- 6774 10800 0"/>
              <a:gd name="G26" fmla="?: G9 G17 G25"/>
              <a:gd name="G27" fmla="?: G9 0 21600"/>
              <a:gd name="G28" fmla="cos 10800 -10421944"/>
              <a:gd name="G29" fmla="sin 10800 -10421944"/>
              <a:gd name="G30" fmla="sin 6774 -10421944"/>
              <a:gd name="G31" fmla="+- G28 10800 0"/>
              <a:gd name="G32" fmla="+- G29 10800 0"/>
              <a:gd name="G33" fmla="+- G30 10800 0"/>
              <a:gd name="G34" fmla="?: G4 0 G31"/>
              <a:gd name="G35" fmla="?: -10421944 G34 0"/>
              <a:gd name="G36" fmla="?: G6 G35 G31"/>
              <a:gd name="G37" fmla="+- 21600 0 G36"/>
              <a:gd name="G38" fmla="?: G4 0 G33"/>
              <a:gd name="G39" fmla="?: -10421944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595 w 21600"/>
              <a:gd name="T15" fmla="*/ 7654 h 21600"/>
              <a:gd name="T16" fmla="*/ 10800 w 21600"/>
              <a:gd name="T17" fmla="*/ 4026 h 21600"/>
              <a:gd name="T18" fmla="*/ 19005 w 21600"/>
              <a:gd name="T19" fmla="*/ 765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474" y="8375"/>
                </a:moveTo>
                <a:cubicBezTo>
                  <a:pt x="5479" y="5755"/>
                  <a:pt x="7994" y="4025"/>
                  <a:pt x="10800" y="4026"/>
                </a:cubicBezTo>
                <a:cubicBezTo>
                  <a:pt x="13605" y="4026"/>
                  <a:pt x="16120" y="5755"/>
                  <a:pt x="17125" y="8375"/>
                </a:cubicBezTo>
                <a:lnTo>
                  <a:pt x="20884" y="6934"/>
                </a:lnTo>
                <a:cubicBezTo>
                  <a:pt x="19283" y="2757"/>
                  <a:pt x="15273" y="-1"/>
                  <a:pt x="10799" y="0"/>
                </a:cubicBezTo>
                <a:cubicBezTo>
                  <a:pt x="6326" y="0"/>
                  <a:pt x="2316" y="2757"/>
                  <a:pt x="715" y="6934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3" grpId="0"/>
      <p:bldP spid="3086" grpId="0"/>
      <p:bldP spid="3087" grpId="0" animBg="1"/>
      <p:bldP spid="3088" grpId="0" animBg="1"/>
      <p:bldP spid="3089" grpId="0" animBg="1"/>
      <p:bldP spid="3091" grpId="0"/>
      <p:bldP spid="3092" grpId="0"/>
      <p:bldP spid="3094" grpId="0"/>
      <p:bldP spid="30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609600" y="2133600"/>
            <a:ext cx="7620000" cy="2286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1371600" y="2438400"/>
            <a:ext cx="1905000" cy="19050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endParaRPr lang="en-US" sz="240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304800"/>
            <a:ext cx="9144000" cy="914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381000" y="1219200"/>
            <a:ext cx="8382000" cy="9144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457200" y="457200"/>
            <a:ext cx="8153400" cy="3505200"/>
            <a:chOff x="0" y="384"/>
            <a:chExt cx="5760" cy="2496"/>
          </a:xfrm>
        </p:grpSpPr>
        <p:sp>
          <p:nvSpPr>
            <p:cNvPr id="4099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4100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accent2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4101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752600" y="4724400"/>
            <a:ext cx="60960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גבולות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BOUNDARIES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 flipV="1">
            <a:off x="0" y="2895600"/>
            <a:ext cx="9144000" cy="1828800"/>
          </a:xfrm>
          <a:custGeom>
            <a:avLst/>
            <a:gdLst>
              <a:gd name="G0" fmla="+- 6774 0 0"/>
              <a:gd name="G1" fmla="+- -10421944 0 0"/>
              <a:gd name="G2" fmla="+- 0 0 -10421944"/>
              <a:gd name="T0" fmla="*/ 0 256 1"/>
              <a:gd name="T1" fmla="*/ 180 256 1"/>
              <a:gd name="G3" fmla="+- -10421944 T0 T1"/>
              <a:gd name="T2" fmla="*/ 0 256 1"/>
              <a:gd name="T3" fmla="*/ 90 256 1"/>
              <a:gd name="G4" fmla="+- -10421944 T2 T3"/>
              <a:gd name="G5" fmla="*/ G4 2 1"/>
              <a:gd name="T4" fmla="*/ 90 256 1"/>
              <a:gd name="T5" fmla="*/ 0 256 1"/>
              <a:gd name="G6" fmla="+- -10421944 T4 T5"/>
              <a:gd name="G7" fmla="*/ G6 2 1"/>
              <a:gd name="G8" fmla="abs -10421944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774"/>
              <a:gd name="G18" fmla="*/ 6774 1 2"/>
              <a:gd name="G19" fmla="+- G18 5400 0"/>
              <a:gd name="G20" fmla="cos G19 -10421944"/>
              <a:gd name="G21" fmla="sin G19 -10421944"/>
              <a:gd name="G22" fmla="+- G20 10800 0"/>
              <a:gd name="G23" fmla="+- G21 10800 0"/>
              <a:gd name="G24" fmla="+- 10800 0 G20"/>
              <a:gd name="G25" fmla="+- 6774 10800 0"/>
              <a:gd name="G26" fmla="?: G9 G17 G25"/>
              <a:gd name="G27" fmla="?: G9 0 21600"/>
              <a:gd name="G28" fmla="cos 10800 -10421944"/>
              <a:gd name="G29" fmla="sin 10800 -10421944"/>
              <a:gd name="G30" fmla="sin 6774 -10421944"/>
              <a:gd name="G31" fmla="+- G28 10800 0"/>
              <a:gd name="G32" fmla="+- G29 10800 0"/>
              <a:gd name="G33" fmla="+- G30 10800 0"/>
              <a:gd name="G34" fmla="?: G4 0 G31"/>
              <a:gd name="G35" fmla="?: -10421944 G34 0"/>
              <a:gd name="G36" fmla="?: G6 G35 G31"/>
              <a:gd name="G37" fmla="+- 21600 0 G36"/>
              <a:gd name="G38" fmla="?: G4 0 G33"/>
              <a:gd name="G39" fmla="?: -10421944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595 w 21600"/>
              <a:gd name="T15" fmla="*/ 7654 h 21600"/>
              <a:gd name="T16" fmla="*/ 10800 w 21600"/>
              <a:gd name="T17" fmla="*/ 4026 h 21600"/>
              <a:gd name="T18" fmla="*/ 19005 w 21600"/>
              <a:gd name="T19" fmla="*/ 765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474" y="8375"/>
                </a:moveTo>
                <a:cubicBezTo>
                  <a:pt x="5479" y="5755"/>
                  <a:pt x="7994" y="4025"/>
                  <a:pt x="10800" y="4026"/>
                </a:cubicBezTo>
                <a:cubicBezTo>
                  <a:pt x="13605" y="4026"/>
                  <a:pt x="16120" y="5755"/>
                  <a:pt x="17125" y="8375"/>
                </a:cubicBezTo>
                <a:lnTo>
                  <a:pt x="20884" y="6934"/>
                </a:lnTo>
                <a:cubicBezTo>
                  <a:pt x="19283" y="2757"/>
                  <a:pt x="15273" y="-1"/>
                  <a:pt x="10799" y="0"/>
                </a:cubicBezTo>
                <a:cubicBezTo>
                  <a:pt x="6326" y="0"/>
                  <a:pt x="2316" y="2757"/>
                  <a:pt x="715" y="693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 animBg="1"/>
      <p:bldP spid="4114" grpId="0" animBg="1"/>
      <p:bldP spid="4111" grpId="0" animBg="1"/>
      <p:bldP spid="4112" grpId="0" animBg="1"/>
      <p:bldP spid="4110" grpId="0"/>
      <p:bldP spid="41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6147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6148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accent2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6152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1066800" y="1371600"/>
            <a:ext cx="685800" cy="1295400"/>
          </a:xfrm>
          <a:prstGeom prst="line">
            <a:avLst/>
          </a:prstGeom>
          <a:noFill/>
          <a:ln w="13335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2743200" y="4419600"/>
            <a:ext cx="548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Times New Roman" pitchFamily="18" charset="0"/>
              </a:rPr>
              <a:t>מה אבא חושב עלי?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2" grpId="0" animBg="1"/>
      <p:bldP spid="6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9220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accent2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1066800" y="1371600"/>
            <a:ext cx="685800" cy="1295400"/>
          </a:xfrm>
          <a:prstGeom prst="line">
            <a:avLst/>
          </a:prstGeom>
          <a:noFill/>
          <a:ln w="13335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3657600" y="4038600"/>
            <a:ext cx="548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Times New Roman" pitchFamily="18" charset="0"/>
              </a:rPr>
              <a:t>מה אבא חושב עלי?</a:t>
            </a:r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V="1">
            <a:off x="2743200" y="990600"/>
            <a:ext cx="4953000" cy="1828800"/>
          </a:xfrm>
          <a:prstGeom prst="line">
            <a:avLst/>
          </a:prstGeom>
          <a:noFill/>
          <a:ln w="127000">
            <a:solidFill>
              <a:srgbClr val="FFCC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rot="-1878570">
            <a:off x="2012950" y="692150"/>
            <a:ext cx="1289050" cy="2176463"/>
          </a:xfrm>
          <a:prstGeom prst="line">
            <a:avLst/>
          </a:prstGeom>
          <a:noFill/>
          <a:ln w="13335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-838200" y="4572000"/>
            <a:ext cx="9982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Times New Roman" pitchFamily="18" charset="0"/>
              </a:rPr>
              <a:t>מה אבא חושב על</a:t>
            </a: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endParaRPr lang="en-US" sz="4000" b="1">
              <a:solidFill>
                <a:srgbClr val="009999"/>
              </a:solidFill>
              <a:latin typeface="Times New Roman" pitchFamily="18" charset="0"/>
            </a:endParaRPr>
          </a:p>
          <a:p>
            <a:pPr algn="r" rtl="1" eaLnBrk="0" hangingPunct="0">
              <a:spcBef>
                <a:spcPct val="50000"/>
              </a:spcBef>
            </a:pPr>
            <a:r>
              <a:rPr lang="en-US" sz="4000" b="1">
                <a:solidFill>
                  <a:srgbClr val="FF6600"/>
                </a:solidFill>
                <a:latin typeface="Times New Roman" pitchFamily="18" charset="0"/>
              </a:rPr>
              <a:t>			</a:t>
            </a:r>
            <a:r>
              <a:rPr lang="he-IL" sz="4000" b="1">
                <a:solidFill>
                  <a:srgbClr val="FFCCFF"/>
                </a:solidFill>
                <a:latin typeface="Times New Roman" pitchFamily="18" charset="0"/>
              </a:rPr>
              <a:t>הקשר שלי עם אמא?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2" grpId="0" animBg="1"/>
      <p:bldP spid="9233" grpId="0" animBg="1"/>
      <p:bldP spid="92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10243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10244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accent2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10245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3657600" y="4038600"/>
            <a:ext cx="548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800" b="1">
                <a:solidFill>
                  <a:schemeClr val="folHlink"/>
                </a:solidFill>
                <a:latin typeface="Times New Roman" pitchFamily="18" charset="0"/>
              </a:rPr>
              <a:t>מה אבא חושב עלי?</a:t>
            </a:r>
            <a:endParaRPr lang="he-IL" sz="4000" b="1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2209800" y="4572000"/>
            <a:ext cx="693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800" b="1">
                <a:solidFill>
                  <a:schemeClr val="folHlink"/>
                </a:solidFill>
                <a:latin typeface="Times New Roman" pitchFamily="18" charset="0"/>
              </a:rPr>
              <a:t>מה אבא חושב על</a:t>
            </a:r>
            <a:r>
              <a:rPr lang="he-IL" sz="28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r>
              <a:rPr lang="he-IL" sz="2800" b="1">
                <a:solidFill>
                  <a:srgbClr val="FFCCFF"/>
                </a:solidFill>
                <a:latin typeface="Times New Roman" pitchFamily="18" charset="0"/>
              </a:rPr>
              <a:t>הקשר שלי עם אמא?</a:t>
            </a: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>
            <a:off x="1447800" y="457200"/>
            <a:ext cx="6324600" cy="0"/>
          </a:xfrm>
          <a:prstGeom prst="line">
            <a:avLst/>
          </a:prstGeom>
          <a:noFill/>
          <a:ln w="127000">
            <a:solidFill>
              <a:srgbClr val="FFCC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V="1">
            <a:off x="2895600" y="533400"/>
            <a:ext cx="1676400" cy="2514600"/>
          </a:xfrm>
          <a:prstGeom prst="line">
            <a:avLst/>
          </a:prstGeom>
          <a:noFill/>
          <a:ln w="168275">
            <a:solidFill>
              <a:srgbClr val="CCFF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rot="-1878570">
            <a:off x="1927225" y="781050"/>
            <a:ext cx="1047750" cy="1782763"/>
          </a:xfrm>
          <a:prstGeom prst="line">
            <a:avLst/>
          </a:prstGeom>
          <a:noFill/>
          <a:ln w="203200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-838200" y="5241925"/>
            <a:ext cx="9982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Times New Roman" pitchFamily="18" charset="0"/>
              </a:rPr>
              <a:t>מה אבא חושב על</a:t>
            </a: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 </a:t>
            </a:r>
            <a:r>
              <a:rPr lang="he-IL" sz="4000" b="1">
                <a:solidFill>
                  <a:srgbClr val="CCFFFF"/>
                </a:solidFill>
                <a:latin typeface="Times New Roman" pitchFamily="18" charset="0"/>
              </a:rPr>
              <a:t>מה שאני חושבת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r>
              <a:rPr lang="he-IL" sz="4000" b="1">
                <a:solidFill>
                  <a:srgbClr val="FFCCFF"/>
                </a:solidFill>
                <a:latin typeface="Times New Roman" pitchFamily="18" charset="0"/>
              </a:rPr>
              <a:t>על הקשר שלו עם אמא?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 animBg="1"/>
      <p:bldP spid="10260" grpId="0" animBg="1"/>
      <p:bldP spid="10261" grpId="0" animBg="1"/>
      <p:bldP spid="102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12291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12292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bg1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12293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12294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02" name="Rectangle 14"/>
          <p:cNvSpPr>
            <a:spLocks noChangeArrowheads="1"/>
          </p:cNvSpPr>
          <p:nvPr/>
        </p:nvSpPr>
        <p:spPr bwMode="auto">
          <a:xfrm rot="3227197">
            <a:off x="-38893" y="1731168"/>
            <a:ext cx="1828800" cy="919163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CC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+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 rot="-925927">
            <a:off x="2697163" y="1727200"/>
            <a:ext cx="52578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 rot="2881">
            <a:off x="1522413" y="0"/>
            <a:ext cx="61722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3648075" y="4038600"/>
            <a:ext cx="548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rgbClr val="FFFF66"/>
                </a:solidFill>
                <a:latin typeface="Times New Roman" pitchFamily="18" charset="0"/>
              </a:rPr>
              <a:t>מה אבא חושב עלי?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-838200" y="4572000"/>
            <a:ext cx="998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rgbClr val="FFFF66"/>
                </a:solidFill>
                <a:latin typeface="Times New Roman" pitchFamily="18" charset="0"/>
              </a:rPr>
              <a:t>מה אבא חושב על</a:t>
            </a: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r>
              <a:rPr lang="he-IL" sz="4000" b="1">
                <a:solidFill>
                  <a:srgbClr val="FFCCFF"/>
                </a:solidFill>
                <a:latin typeface="Times New Roman" pitchFamily="18" charset="0"/>
              </a:rPr>
              <a:t>הקשר שלי עם אמא?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0" y="5241925"/>
            <a:ext cx="9144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rgbClr val="FFFF66"/>
                </a:solidFill>
                <a:latin typeface="Times New Roman" pitchFamily="18" charset="0"/>
              </a:rPr>
              <a:t>מה אבא חושב על</a:t>
            </a: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r>
              <a:rPr lang="he-IL" sz="4000" b="1">
                <a:solidFill>
                  <a:srgbClr val="CCFFFF"/>
                </a:solidFill>
                <a:latin typeface="Times New Roman" pitchFamily="18" charset="0"/>
              </a:rPr>
              <a:t>מה שאני חושבת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rgbClr val="009999"/>
                </a:solidFill>
                <a:latin typeface="Times New Roman" pitchFamily="18" charset="0"/>
              </a:rPr>
              <a:t> </a:t>
            </a:r>
            <a:r>
              <a:rPr lang="he-IL" sz="4000" b="1">
                <a:solidFill>
                  <a:srgbClr val="FFCCFF"/>
                </a:solidFill>
                <a:latin typeface="Times New Roman" pitchFamily="18" charset="0"/>
              </a:rPr>
              <a:t>על הקשר שלו עם אמא?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 animBg="1"/>
      <p:bldP spid="12303" grpId="0" animBg="1"/>
      <p:bldP spid="12304" grpId="0" animBg="1"/>
      <p:bldP spid="12305" grpId="0"/>
      <p:bldP spid="12306" grpId="0"/>
      <p:bldP spid="123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Rectangle 19"/>
          <p:cNvSpPr>
            <a:spLocks noChangeArrowheads="1"/>
          </p:cNvSpPr>
          <p:nvPr/>
        </p:nvSpPr>
        <p:spPr bwMode="auto">
          <a:xfrm rot="2881">
            <a:off x="1522413" y="0"/>
            <a:ext cx="61722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 rot="3227197">
            <a:off x="-38893" y="1731168"/>
            <a:ext cx="1828800" cy="919163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CC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+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 rot="-925927">
            <a:off x="2697163" y="1727200"/>
            <a:ext cx="52578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rot="18082047" flipV="1">
            <a:off x="4534694" y="3085306"/>
            <a:ext cx="3124200" cy="1588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5123" name="Oval 3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5124" name="Oval 4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bg1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2514600" y="4648200"/>
            <a:ext cx="44958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היררכיה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HIERARCHY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rot="18082047" flipV="1">
            <a:off x="1751807" y="3124994"/>
            <a:ext cx="3124200" cy="1587"/>
          </a:xfrm>
          <a:prstGeom prst="line">
            <a:avLst/>
          </a:prstGeom>
          <a:noFill/>
          <a:ln w="1270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7" grpId="0" animBg="1"/>
      <p:bldP spid="5134" grpId="0"/>
      <p:bldP spid="5135" grpId="0" animBg="1"/>
      <p:bldP spid="51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3" name="Rectangle 25"/>
          <p:cNvSpPr>
            <a:spLocks noChangeArrowheads="1"/>
          </p:cNvSpPr>
          <p:nvPr/>
        </p:nvSpPr>
        <p:spPr bwMode="auto">
          <a:xfrm rot="-925927">
            <a:off x="2697163" y="1727200"/>
            <a:ext cx="52578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 rot="3227197">
            <a:off x="-38893" y="1731168"/>
            <a:ext cx="1828800" cy="919163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CC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+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 rot="2881">
            <a:off x="1522413" y="0"/>
            <a:ext cx="6172200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362200" y="17526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chemeClr val="folHlink"/>
                </a:solidFill>
                <a:latin typeface="Times New Roman" pitchFamily="18" charset="0"/>
              </a:rPr>
              <a:t>אחים</a:t>
            </a:r>
            <a:endParaRPr lang="he-IL" sz="2400">
              <a:solidFill>
                <a:schemeClr val="folHlink"/>
              </a:solidFill>
              <a:latin typeface="Times New Roman" pitchFamily="18" charset="0"/>
            </a:endParaRPr>
          </a:p>
        </p:txBody>
      </p:sp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0" y="0"/>
            <a:ext cx="9144000" cy="3962400"/>
            <a:chOff x="0" y="384"/>
            <a:chExt cx="5760" cy="2496"/>
          </a:xfrm>
        </p:grpSpPr>
        <p:sp>
          <p:nvSpPr>
            <p:cNvPr id="7172" name="Oval 4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7173" name="Oval 5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bg1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0" y="4648200"/>
            <a:ext cx="48006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תת-מערכות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SUBSYSTEMS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1524000" y="1295400"/>
            <a:ext cx="6400800" cy="0"/>
          </a:xfrm>
          <a:prstGeom prst="line">
            <a:avLst/>
          </a:prstGeom>
          <a:noFill/>
          <a:ln w="127000">
            <a:solidFill>
              <a:srgbClr val="FF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1524000" y="533400"/>
            <a:ext cx="6248400" cy="0"/>
          </a:xfrm>
          <a:prstGeom prst="line">
            <a:avLst/>
          </a:prstGeom>
          <a:noFill/>
          <a:ln w="1270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1524000" y="2895600"/>
            <a:ext cx="6324600" cy="0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5029200" y="-3810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rgbClr val="FF0066"/>
                </a:solidFill>
                <a:latin typeface="Times New Roman" pitchFamily="18" charset="0"/>
              </a:rPr>
              <a:t>זוג</a:t>
            </a:r>
            <a:endParaRPr lang="he-IL" sz="2400">
              <a:latin typeface="Times New Roman" pitchFamily="18" charset="0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3429000" y="4572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>
                <a:solidFill>
                  <a:srgbClr val="FFCCFF"/>
                </a:solidFill>
                <a:latin typeface="Times New Roman" pitchFamily="18" charset="0"/>
              </a:rPr>
              <a:t>הורים</a:t>
            </a:r>
            <a:endParaRPr lang="he-IL" sz="2400">
              <a:solidFill>
                <a:srgbClr val="FFCC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3" grpId="0"/>
      <p:bldP spid="7184" grpId="0" animBg="1"/>
      <p:bldP spid="7185" grpId="0" animBg="1"/>
      <p:bldP spid="7186" grpId="0" animBg="1"/>
      <p:bldP spid="7187" grpId="0"/>
      <p:bldP spid="71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Rectangle 22"/>
          <p:cNvSpPr>
            <a:spLocks noChangeArrowheads="1"/>
          </p:cNvSpPr>
          <p:nvPr/>
        </p:nvSpPr>
        <p:spPr bwMode="auto">
          <a:xfrm rot="-925927">
            <a:off x="3190875" y="1724025"/>
            <a:ext cx="4275138" cy="1011238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 rot="3227197">
            <a:off x="278607" y="1891506"/>
            <a:ext cx="1428750" cy="919163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CC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+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 rot="2881">
            <a:off x="1827213" y="531813"/>
            <a:ext cx="5487987" cy="1011237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en-US" sz="8000">
                <a:solidFill>
                  <a:srgbClr val="CCFFFF"/>
                </a:solidFill>
                <a:latin typeface="Times New Roman" pitchFamily="18" charset="0"/>
              </a:rPr>
              <a:t>-</a:t>
            </a:r>
            <a:endParaRPr lang="en-US" sz="4400">
              <a:solidFill>
                <a:srgbClr val="CCFFFF"/>
              </a:solidFill>
              <a:latin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5800" y="1828800"/>
            <a:ext cx="7620000" cy="2286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1371600" y="2438400"/>
            <a:ext cx="1905000" cy="19050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endParaRPr lang="en-US" sz="240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81000" y="914400"/>
            <a:ext cx="8382000" cy="9144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457200" y="457200"/>
            <a:ext cx="8153400" cy="3505200"/>
            <a:chOff x="0" y="384"/>
            <a:chExt cx="5760" cy="2496"/>
          </a:xfrm>
        </p:grpSpPr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4848" y="384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קרוליין</a:t>
              </a:r>
            </a:p>
          </p:txBody>
        </p:sp>
        <p:sp>
          <p:nvSpPr>
            <p:cNvPr id="8200" name="Oval 8"/>
            <p:cNvSpPr>
              <a:spLocks noChangeArrowheads="1"/>
            </p:cNvSpPr>
            <p:nvPr/>
          </p:nvSpPr>
          <p:spPr bwMode="auto">
            <a:xfrm>
              <a:off x="816" y="1968"/>
              <a:ext cx="1008" cy="91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solidFill>
                    <a:schemeClr val="accent2"/>
                  </a:solidFill>
                  <a:latin typeface="Times New Roman" pitchFamily="18" charset="0"/>
                </a:rPr>
                <a:t>קלאודיה</a:t>
              </a:r>
            </a:p>
          </p:txBody>
        </p:sp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4176" y="1968"/>
              <a:ext cx="912" cy="9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לאורה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0" y="384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דייויד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2400" y="1968"/>
              <a:ext cx="960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0" hangingPunct="0"/>
              <a:r>
                <a:rPr lang="he-IL" sz="4400">
                  <a:latin typeface="Times New Roman" pitchFamily="18" charset="0"/>
                </a:rPr>
                <a:t>דון</a:t>
              </a:r>
              <a:endParaRPr lang="he-IL" sz="2400">
                <a:latin typeface="Times New Roman" pitchFamily="18" charset="0"/>
              </a:endParaRPr>
            </a:p>
          </p:txBody>
        </p:sp>
        <p:sp>
          <p:nvSpPr>
            <p:cNvPr id="8204" name="Line 12"/>
            <p:cNvSpPr>
              <a:spLocks noChangeShapeType="1"/>
            </p:cNvSpPr>
            <p:nvPr/>
          </p:nvSpPr>
          <p:spPr bwMode="auto">
            <a:xfrm>
              <a:off x="432" y="12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5" name="Line 13"/>
            <p:cNvSpPr>
              <a:spLocks noChangeShapeType="1"/>
            </p:cNvSpPr>
            <p:nvPr/>
          </p:nvSpPr>
          <p:spPr bwMode="auto">
            <a:xfrm>
              <a:off x="5328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6" name="Line 14"/>
            <p:cNvSpPr>
              <a:spLocks noChangeShapeType="1"/>
            </p:cNvSpPr>
            <p:nvPr/>
          </p:nvSpPr>
          <p:spPr bwMode="auto">
            <a:xfrm>
              <a:off x="432" y="1536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>
              <a:off x="1344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8" name="Line 16"/>
            <p:cNvSpPr>
              <a:spLocks noChangeShapeType="1"/>
            </p:cNvSpPr>
            <p:nvPr/>
          </p:nvSpPr>
          <p:spPr bwMode="auto">
            <a:xfrm>
              <a:off x="2880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9" name="Line 17"/>
            <p:cNvSpPr>
              <a:spLocks noChangeShapeType="1"/>
            </p:cNvSpPr>
            <p:nvPr/>
          </p:nvSpPr>
          <p:spPr bwMode="auto">
            <a:xfrm>
              <a:off x="4656" y="15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1752600" y="4724400"/>
            <a:ext cx="60960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/>
            <a:r>
              <a:rPr lang="he-IL" sz="6600">
                <a:latin typeface="Times New Roman" pitchFamily="18" charset="0"/>
                <a:cs typeface="Aharoni" pitchFamily="2" charset="-79"/>
              </a:rPr>
              <a:t>גבולות</a:t>
            </a:r>
            <a:endParaRPr lang="he-IL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/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ctr" rtl="1" eaLnBrk="0" hangingPunct="0"/>
            <a:r>
              <a:rPr lang="en-US" sz="5400">
                <a:latin typeface="Times New Roman" pitchFamily="18" charset="0"/>
                <a:cs typeface="Aharoni" pitchFamily="2" charset="-79"/>
              </a:rPr>
              <a:t>BOUNDARIES  </a:t>
            </a:r>
            <a:endParaRPr lang="en-US" sz="2400"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animBg="1"/>
      <p:bldP spid="8196" grpId="0" animBg="1"/>
      <p:bldP spid="8197" grpId="0" animBg="1"/>
      <p:bldP spid="82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133600" y="0"/>
            <a:ext cx="4724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מינושין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גבולות</a:t>
            </a:r>
            <a:endParaRPr lang="he-IL" sz="2400">
              <a:solidFill>
                <a:schemeClr val="fol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066800" y="3581400"/>
            <a:ext cx="6781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בואן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מובחנות העצמי במערכת</a:t>
            </a:r>
            <a:endParaRPr lang="he-IL" sz="2400">
              <a:solidFill>
                <a:schemeClr val="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533400" y="1828800"/>
            <a:ext cx="8229600" cy="838200"/>
          </a:xfrm>
          <a:prstGeom prst="leftRightArrow">
            <a:avLst>
              <a:gd name="adj1" fmla="val 50000"/>
              <a:gd name="adj2" fmla="val 52636"/>
            </a:avLst>
          </a:prstGeom>
          <a:solidFill>
            <a:schemeClr val="folHlink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2743200"/>
            <a:ext cx="876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פרוצים    נורמליים    נוקשים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381000" y="5105400"/>
            <a:ext cx="8382000" cy="1066800"/>
          </a:xfrm>
          <a:prstGeom prst="leftArrow">
            <a:avLst>
              <a:gd name="adj1" fmla="val 44639"/>
              <a:gd name="adj2" fmla="val 9119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524000" y="57912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    10                     50                 80 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82296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51816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23622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 animBg="1"/>
      <p:bldP spid="14343" grpId="0" animBg="1"/>
      <p:bldP spid="14344" grpId="0"/>
      <p:bldP spid="14346" grpId="0" animBg="1"/>
      <p:bldP spid="14347" grpId="0" animBg="1"/>
      <p:bldP spid="143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419600" y="0"/>
            <a:ext cx="4724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מינושין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גבולות</a:t>
            </a:r>
            <a:endParaRPr lang="he-IL" sz="2400">
              <a:solidFill>
                <a:schemeClr val="fol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066800" y="3581400"/>
            <a:ext cx="6781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בואן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מובחנות העצמי במערכת</a:t>
            </a:r>
            <a:endParaRPr lang="he-IL" sz="2400">
              <a:solidFill>
                <a:schemeClr val="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2743200"/>
            <a:ext cx="876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פרוצים    נורמליים    נוקשים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81000" y="5105400"/>
            <a:ext cx="8382000" cy="1066800"/>
          </a:xfrm>
          <a:prstGeom prst="leftArrow">
            <a:avLst>
              <a:gd name="adj1" fmla="val 44639"/>
              <a:gd name="adj2" fmla="val 9119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1524000" y="57912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    10                     50                 80 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82296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51816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2362200" y="5105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 rot="-3133569">
            <a:off x="5006182" y="-497682"/>
            <a:ext cx="838200" cy="4202113"/>
          </a:xfrm>
          <a:prstGeom prst="downArrow">
            <a:avLst>
              <a:gd name="adj1" fmla="val 50000"/>
              <a:gd name="adj2" fmla="val 12533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 rot="2649498">
            <a:off x="2414588" y="-328613"/>
            <a:ext cx="838200" cy="3671888"/>
          </a:xfrm>
          <a:prstGeom prst="downArrow">
            <a:avLst>
              <a:gd name="adj1" fmla="val 50000"/>
              <a:gd name="adj2" fmla="val 10951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/>
      <p:bldP spid="153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705600" y="0"/>
            <a:ext cx="2438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מינושין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גבולות</a:t>
            </a:r>
            <a:endParaRPr lang="he-IL" sz="2400">
              <a:solidFill>
                <a:schemeClr val="fol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4572000"/>
            <a:ext cx="6781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בואן</a:t>
            </a:r>
          </a:p>
          <a:p>
            <a:pPr algn="ct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מובחנות העצמי במערכת</a:t>
            </a:r>
            <a:endParaRPr lang="he-IL" sz="2400">
              <a:solidFill>
                <a:schemeClr val="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0" y="3200400"/>
            <a:ext cx="5175250" cy="1066800"/>
          </a:xfrm>
          <a:prstGeom prst="leftArrow">
            <a:avLst>
              <a:gd name="adj1" fmla="val 44639"/>
              <a:gd name="adj2" fmla="val 5630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06438" y="3886200"/>
            <a:ext cx="30273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   50         80 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963863" y="3200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1223963" y="32004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AutoShape 13"/>
          <p:cNvSpPr>
            <a:spLocks noChangeArrowheads="1"/>
          </p:cNvSpPr>
          <p:nvPr/>
        </p:nvSpPr>
        <p:spPr bwMode="auto">
          <a:xfrm rot="-7329974">
            <a:off x="6367462" y="520701"/>
            <a:ext cx="949325" cy="4343400"/>
          </a:xfrm>
          <a:prstGeom prst="downArrow">
            <a:avLst>
              <a:gd name="adj1" fmla="val 38472"/>
              <a:gd name="adj2" fmla="val 7907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 rot="-3466070">
            <a:off x="6497637" y="2646363"/>
            <a:ext cx="949325" cy="4343400"/>
          </a:xfrm>
          <a:prstGeom prst="downArrow">
            <a:avLst>
              <a:gd name="adj1" fmla="val 38472"/>
              <a:gd name="adj2" fmla="val 7907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6781800" y="2514600"/>
            <a:ext cx="236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פרוצים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6781800" y="6156325"/>
            <a:ext cx="236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000" b="1">
                <a:solidFill>
                  <a:schemeClr val="fol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נוקשים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9" grpId="0" animBg="1"/>
      <p:bldP spid="16390" grpId="0"/>
      <p:bldP spid="16392" grpId="0" animBg="1"/>
      <p:bldP spid="16393" grpId="0" animBg="1"/>
      <p:bldP spid="16397" grpId="0" animBg="1"/>
      <p:bldP spid="16398" grpId="0" animBg="1"/>
      <p:bldP spid="16399" grpId="0"/>
      <p:bldP spid="1640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8000" b="1"/>
              <a:t>מובחנות</a:t>
            </a:r>
            <a:endParaRPr lang="en-US" sz="7200" b="1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371600" y="1600200"/>
            <a:ext cx="2209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 u="sng">
                <a:solidFill>
                  <a:schemeClr val="folHlink"/>
                </a:solidFill>
                <a:latin typeface="Times New Roman" pitchFamily="18" charset="0"/>
              </a:rPr>
              <a:t>גבוהה</a:t>
            </a:r>
            <a:endParaRPr lang="en-US" sz="32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477000" y="1676400"/>
            <a:ext cx="2209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5400" b="1" u="sng">
                <a:latin typeface="Times New Roman" pitchFamily="18" charset="0"/>
              </a:rPr>
              <a:t>נמוכה</a:t>
            </a:r>
            <a:endParaRPr lang="en-US" sz="3600">
              <a:latin typeface="Times New Roman" pitchFamily="18" charset="0"/>
            </a:endParaRP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1600200" y="4191000"/>
            <a:ext cx="2971800" cy="0"/>
          </a:xfrm>
          <a:prstGeom prst="line">
            <a:avLst/>
          </a:prstGeom>
          <a:noFill/>
          <a:ln w="190500">
            <a:solidFill>
              <a:srgbClr val="00CCFF"/>
            </a:solidFill>
            <a:round/>
            <a:headEnd/>
            <a:tailEnd type="triangle" w="lg" len="lg"/>
          </a:ln>
          <a:effectLst/>
          <a:scene3d>
            <a:camera prst="legacyObliqueTopRight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rgbClr val="00CC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rot="10549236" flipV="1">
            <a:off x="4348163" y="3136900"/>
            <a:ext cx="2514600" cy="990600"/>
          </a:xfrm>
          <a:prstGeom prst="line">
            <a:avLst/>
          </a:prstGeom>
          <a:noFill/>
          <a:ln w="152400">
            <a:solidFill>
              <a:srgbClr val="008000"/>
            </a:solidFill>
            <a:round/>
            <a:headEnd/>
            <a:tailEnd type="none" w="lg" len="med"/>
          </a:ln>
          <a:effectLst/>
          <a:scene3d>
            <a:camera prst="legacyObliqueTopRight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rot="-10428972">
            <a:off x="4422775" y="4257675"/>
            <a:ext cx="2362200" cy="838200"/>
          </a:xfrm>
          <a:prstGeom prst="line">
            <a:avLst/>
          </a:prstGeom>
          <a:noFill/>
          <a:ln w="152400">
            <a:solidFill>
              <a:srgbClr val="003300"/>
            </a:solidFill>
            <a:round/>
            <a:headEnd/>
            <a:tailEnd type="none" w="lg" len="med"/>
          </a:ln>
          <a:effectLst/>
          <a:scene3d>
            <a:camera prst="legacyObliqueTopRight"/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rgbClr val="003300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41992" name="WordArt 8"/>
          <p:cNvSpPr>
            <a:spLocks noChangeArrowheads="1" noChangeShapeType="1" noTextEdit="1"/>
          </p:cNvSpPr>
          <p:nvPr/>
        </p:nvSpPr>
        <p:spPr bwMode="auto">
          <a:xfrm>
            <a:off x="1219200" y="4800600"/>
            <a:ext cx="3505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he-IL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יצירה משותפת</a:t>
            </a:r>
            <a:endParaRPr 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1993" name="WordArt 9"/>
          <p:cNvSpPr>
            <a:spLocks noChangeArrowheads="1" noChangeShapeType="1" noTextEdit="1"/>
          </p:cNvSpPr>
          <p:nvPr/>
        </p:nvSpPr>
        <p:spPr bwMode="auto">
          <a:xfrm>
            <a:off x="6858000" y="2895600"/>
            <a:ext cx="19145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he-IL" sz="3600" b="1" i="1" kern="10" spc="288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"/>
                <a:cs typeface="Arial"/>
              </a:rPr>
              <a:t>ניתוק</a:t>
            </a:r>
            <a:endParaRPr lang="en-US" sz="3600" b="1" i="1" kern="10" spc="288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1994" name="WordArt 10"/>
          <p:cNvSpPr>
            <a:spLocks noChangeArrowheads="1" noChangeShapeType="1" noTextEdit="1"/>
          </p:cNvSpPr>
          <p:nvPr/>
        </p:nvSpPr>
        <p:spPr bwMode="auto">
          <a:xfrm>
            <a:off x="6705600" y="4800600"/>
            <a:ext cx="2057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he-IL" sz="3600" b="1" i="1" kern="10" spc="-36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"/>
                <a:cs typeface="Arial"/>
              </a:rPr>
              <a:t>היבלעות</a:t>
            </a:r>
            <a:endParaRPr lang="en-US" sz="3600" b="1" i="1" kern="10" spc="-36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  <p:bldP spid="41987" grpId="0" autoUpdateAnimBg="0"/>
      <p:bldP spid="41988" grpId="0" autoUpdateAnimBg="0"/>
      <p:bldP spid="41989" grpId="0" animBg="1"/>
      <p:bldP spid="41990" grpId="0" animBg="1"/>
      <p:bldP spid="41991" grpId="0" animBg="1"/>
      <p:bldP spid="41992" grpId="0" animBg="1"/>
      <p:bldP spid="41993" grpId="0" animBg="1"/>
      <p:bldP spid="4199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3048000"/>
            <a:ext cx="1371600" cy="152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7239000" y="2743200"/>
            <a:ext cx="1905000" cy="1752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 flipV="1">
            <a:off x="1371600" y="0"/>
            <a:ext cx="4724400" cy="304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371600" y="4572000"/>
            <a:ext cx="5410200" cy="2286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0" y="0"/>
            <a:ext cx="3048000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800">
                <a:latin typeface="Times New Roman" pitchFamily="18" charset="0"/>
              </a:rPr>
              <a:t>הפעם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4800">
                <a:latin typeface="Times New Roman" pitchFamily="18" charset="0"/>
              </a:rPr>
              <a:t>המרק  טעים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572000" y="9144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אני אוהב אותך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505200" y="17526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אעזור לך בבישולים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1676400" y="2438400"/>
            <a:ext cx="533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מתחילה ללמוד לבשל כמו אימי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819400" y="3124200"/>
            <a:ext cx="411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מחר יהיה גרוע שוב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209800" y="3733800"/>
            <a:ext cx="480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בטח אימי הכינה אותו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3505200" y="44958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בד”כ מקפחת אותי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3886200" y="5257800"/>
            <a:ext cx="3200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מסדרת אותי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819400" y="914400"/>
            <a:ext cx="4191000" cy="3429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971800" y="5257800"/>
            <a:ext cx="4191000" cy="685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0" y="5867400"/>
            <a:ext cx="373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ENMESHMENT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utoUpdateAnimBg="0"/>
      <p:bldP spid="17416" grpId="0" autoUpdateAnimBg="0"/>
      <p:bldP spid="17418" grpId="0" autoUpdateAnimBg="0"/>
      <p:bldP spid="17419" grpId="0" autoUpdateAnimBg="0"/>
      <p:bldP spid="17420" grpId="0" autoUpdateAnimBg="0"/>
      <p:bldP spid="17421" grpId="0" autoUpdateAnimBg="0"/>
      <p:bldP spid="17422" grpId="0" autoUpdateAnimBg="0"/>
      <p:bldP spid="17423" grpId="0" autoUpdateAnimBg="0"/>
      <p:bldP spid="17424" grpId="0" animBg="1"/>
      <p:bldP spid="17425" grpId="0" animBg="1"/>
      <p:bldP spid="1742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3048000"/>
            <a:ext cx="1371600" cy="152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7239000" y="2743200"/>
            <a:ext cx="1905000" cy="1752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V="1">
            <a:off x="1371600" y="0"/>
            <a:ext cx="4724400" cy="3048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371600" y="4572000"/>
            <a:ext cx="5410200" cy="2286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0" y="0"/>
            <a:ext cx="3048000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4800">
                <a:latin typeface="Times New Roman" pitchFamily="18" charset="0"/>
              </a:rPr>
              <a:t>הפעם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4800">
                <a:latin typeface="Times New Roman" pitchFamily="18" charset="0"/>
              </a:rPr>
              <a:t>המרק  טעים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572000" y="9144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אני אוהב אותך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3505200" y="17526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אעזור לך בבישולים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676400" y="2438400"/>
            <a:ext cx="533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מתחילה ללמוד לבשל כמו אימי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819400" y="3124200"/>
            <a:ext cx="411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מחר יהיה גרוע שוב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209800" y="3733800"/>
            <a:ext cx="480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בטח אימי הכינה אותו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505200" y="4495800"/>
            <a:ext cx="350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בד”כ מקפחת אותי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886200" y="5257800"/>
            <a:ext cx="3200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latin typeface="Times New Roman" pitchFamily="18" charset="0"/>
              </a:rPr>
              <a:t>את מסדרת אותי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0" y="5867400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DISENGAGEMENT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3124200" y="990600"/>
            <a:ext cx="4495800" cy="4876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r>
              <a:rPr lang="he-IL" sz="6000">
                <a:solidFill>
                  <a:schemeClr val="bg1"/>
                </a:solidFill>
                <a:latin typeface="Times New Roman" pitchFamily="18" charset="0"/>
              </a:rPr>
              <a:t>המרק חשוב לי</a:t>
            </a:r>
          </a:p>
          <a:p>
            <a:pPr algn="ctr" rtl="1" eaLnBrk="0" hangingPunct="0"/>
            <a:r>
              <a:rPr lang="he-IL" sz="6000">
                <a:solidFill>
                  <a:schemeClr val="bg1"/>
                </a:solidFill>
                <a:latin typeface="Times New Roman" pitchFamily="18" charset="0"/>
              </a:rPr>
              <a:t>את לא חשובה</a:t>
            </a:r>
            <a:r>
              <a:rPr lang="he-IL" sz="6000">
                <a:solidFill>
                  <a:schemeClr val="folHlink"/>
                </a:solidFill>
                <a:latin typeface="Times New Roman" pitchFamily="18" charset="0"/>
              </a:rPr>
              <a:t> </a:t>
            </a:r>
            <a:r>
              <a:rPr lang="he-IL" sz="6000">
                <a:solidFill>
                  <a:schemeClr val="bg1"/>
                </a:solidFill>
                <a:latin typeface="Times New Roman" pitchFamily="18" charset="0"/>
              </a:rPr>
              <a:t>לי</a:t>
            </a:r>
            <a:endParaRPr lang="he-IL" sz="240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7" grpId="0" autoUpdateAnimBg="0"/>
      <p:bldP spid="1844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752600" y="1447800"/>
          <a:ext cx="5867400" cy="3446463"/>
        </p:xfrm>
        <a:graphic>
          <a:graphicData uri="http://schemas.openxmlformats.org/presentationml/2006/ole">
            <p:oleObj spid="_x0000_s1026" name="Microsoft Drawing" r:id="rId4" imgW="5511960" imgH="3238560" progId="MSDraw">
              <p:embed/>
            </p:oleObj>
          </a:graphicData>
        </a:graphic>
      </p:graphicFrame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676400"/>
          </a:xfrm>
        </p:spPr>
        <p:txBody>
          <a:bodyPr/>
          <a:lstStyle/>
          <a:p>
            <a:r>
              <a:rPr lang="he-IL">
                <a:solidFill>
                  <a:schemeClr val="tx1"/>
                </a:solidFill>
                <a:cs typeface="David Transparent" pitchFamily="2" charset="-79"/>
              </a:rPr>
              <a:t>סימפטום:</a:t>
            </a:r>
            <a:br>
              <a:rPr lang="he-IL">
                <a:solidFill>
                  <a:schemeClr val="tx1"/>
                </a:solidFill>
                <a:cs typeface="David Transparent" pitchFamily="2" charset="-79"/>
              </a:rPr>
            </a:br>
            <a:r>
              <a:rPr lang="he-IL">
                <a:solidFill>
                  <a:schemeClr val="tx1"/>
                </a:solidFill>
                <a:cs typeface="Aharoni" pitchFamily="2" charset="-79"/>
              </a:rPr>
              <a:t>פרכוס היסטרי</a:t>
            </a:r>
            <a:endParaRPr lang="he-IL">
              <a:solidFill>
                <a:schemeClr val="tx1"/>
              </a:solidFill>
              <a:cs typeface="David" pitchFamily="2" charset="-79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410200" y="42672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 b="1">
                <a:latin typeface="Aharoni" pitchFamily="2" charset="-79"/>
                <a:cs typeface="Aharoni" pitchFamily="2" charset="-79"/>
              </a:rPr>
              <a:t>דחף</a:t>
            </a:r>
            <a:r>
              <a:rPr lang="he-IL" sz="2400" b="1">
                <a:latin typeface="Aharoni" pitchFamily="2" charset="-79"/>
                <a:ea typeface="Times New Roman (Hebrew)" pitchFamily="26" charset="0"/>
                <a:cs typeface="Times New Roman (Hebrew)" pitchFamily="26" charset="0"/>
              </a:rPr>
              <a:t>: </a:t>
            </a:r>
            <a:r>
              <a:rPr lang="he-IL" sz="2400" b="1">
                <a:latin typeface="David" pitchFamily="2" charset="-79"/>
                <a:ea typeface="Times New Roman (Hebrew)" pitchFamily="26" charset="0"/>
                <a:cs typeface="Times New Roman (Hebrew)" pitchFamily="26" charset="0"/>
              </a:rPr>
              <a:t>          </a:t>
            </a:r>
            <a:r>
              <a:rPr lang="he-IL" sz="2400" b="1">
                <a:latin typeface="David" pitchFamily="2" charset="-79"/>
                <a:cs typeface="David" pitchFamily="2" charset="-79"/>
              </a:rPr>
              <a:t>ביטוי             ריסון</a:t>
            </a:r>
          </a:p>
          <a:p>
            <a:pPr algn="r" rtl="1" eaLnBrk="0" hangingPunct="0"/>
            <a:r>
              <a:rPr lang="he-IL" sz="2400" b="1">
                <a:latin typeface="Aharoni" pitchFamily="2" charset="-79"/>
                <a:cs typeface="Aharoni" pitchFamily="2" charset="-79"/>
              </a:rPr>
              <a:t>אני עליון</a:t>
            </a:r>
            <a:r>
              <a:rPr lang="he-IL" sz="2400" b="1">
                <a:latin typeface="Aharoni" pitchFamily="2" charset="-79"/>
                <a:ea typeface="Times New Roman (Hebrew)" pitchFamily="26" charset="0"/>
                <a:cs typeface="Times New Roman (Hebrew)" pitchFamily="26" charset="0"/>
              </a:rPr>
              <a:t>:</a:t>
            </a:r>
            <a:r>
              <a:rPr lang="he-IL" sz="2400" b="1">
                <a:latin typeface="David" pitchFamily="2" charset="-79"/>
                <a:ea typeface="Times New Roman (Hebrew)" pitchFamily="26" charset="0"/>
                <a:cs typeface="Times New Roman (Hebrew)" pitchFamily="26" charset="0"/>
              </a:rPr>
              <a:t>    </a:t>
            </a:r>
            <a:r>
              <a:rPr lang="he-IL" sz="2400" b="1">
                <a:latin typeface="David" pitchFamily="2" charset="-79"/>
                <a:cs typeface="David" pitchFamily="2" charset="-79"/>
              </a:rPr>
              <a:t>ביטוי             ריסון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001000" y="2133600"/>
            <a:ext cx="1143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>
                <a:latin typeface="Times New Roman" pitchFamily="18" charset="0"/>
                <a:cs typeface="Aharoni" pitchFamily="2" charset="-79"/>
              </a:rPr>
              <a:t>חופש 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2400">
                <a:latin typeface="Times New Roman" pitchFamily="18" charset="0"/>
                <a:cs typeface="Aharoni" pitchFamily="2" charset="-79"/>
              </a:rPr>
              <a:t> מסבתא 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2057400"/>
            <a:ext cx="1447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>
                <a:latin typeface="Times New Roman" pitchFamily="18" charset="0"/>
                <a:cs typeface="Aharoni" pitchFamily="2" charset="-79"/>
              </a:rPr>
              <a:t>מרחק  מהמזכירה 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219200" y="5334000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800" b="1">
                <a:solidFill>
                  <a:srgbClr val="00FFFF"/>
                </a:solidFill>
                <a:latin typeface="David" pitchFamily="2" charset="-79"/>
                <a:cs typeface="David" pitchFamily="2" charset="-79"/>
              </a:rPr>
              <a:t>פתרון: יציבות הסימפטום    (סגירת המערכת)</a:t>
            </a:r>
            <a:endParaRPr lang="he-IL" sz="2400" b="1">
              <a:solidFill>
                <a:srgbClr val="00FFFF"/>
              </a:solidFill>
              <a:latin typeface="David" pitchFamily="2" charset="-79"/>
              <a:cs typeface="David" pitchFamily="2" charset="-79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066800" y="5943600"/>
            <a:ext cx="662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800" b="1">
                <a:solidFill>
                  <a:srgbClr val="00FFFF"/>
                </a:solidFill>
                <a:latin typeface="David" pitchFamily="2" charset="-79"/>
                <a:cs typeface="David" pitchFamily="2" charset="-79"/>
              </a:rPr>
              <a:t>צורך בטיפול: חוסר יציבות   (פתיחת המערכת)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33400" y="3962400"/>
            <a:ext cx="2895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MULTIPLE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3" grpId="0" autoUpdateAnimBg="0"/>
      <p:bldP spid="2054" grpId="0" autoUpdateAnimBg="0"/>
      <p:bldP spid="2055" grpId="0" autoUpdateAnimBg="0"/>
      <p:bldP spid="2056" grpId="0" autoUpdateAnimBg="0"/>
      <p:bldP spid="2057" grpId="0" autoUpdateAnimBg="0"/>
      <p:bldP spid="205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371600" y="381000"/>
            <a:ext cx="586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en-US" sz="4400" b="1">
                <a:latin typeface="Miriam" pitchFamily="2" charset="-79"/>
                <a:cs typeface="Miriam" pitchFamily="2" charset="-79"/>
              </a:rPr>
              <a:t>SCHISMOGENESIS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0" y="2057400"/>
            <a:ext cx="9144000" cy="4197350"/>
            <a:chOff x="0" y="1152"/>
            <a:chExt cx="5760" cy="2644"/>
          </a:xfrm>
        </p:grpSpPr>
        <p:sp>
          <p:nvSpPr>
            <p:cNvPr id="3076" name="AutoShape 4"/>
            <p:cNvSpPr>
              <a:spLocks noChangeAspect="1" noChangeArrowheads="1" noTextEdit="1"/>
            </p:cNvSpPr>
            <p:nvPr/>
          </p:nvSpPr>
          <p:spPr bwMode="auto">
            <a:xfrm>
              <a:off x="0" y="1152"/>
              <a:ext cx="5760" cy="2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" name="Rectangle 6"/>
            <p:cNvSpPr>
              <a:spLocks noChangeArrowheads="1"/>
            </p:cNvSpPr>
            <p:nvPr/>
          </p:nvSpPr>
          <p:spPr bwMode="auto">
            <a:xfrm>
              <a:off x="1768" y="1152"/>
              <a:ext cx="2448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 b="1">
                  <a:solidFill>
                    <a:schemeClr val="tx2"/>
                  </a:solidFill>
                  <a:latin typeface="Times New Roman" pitchFamily="18" charset="0"/>
                </a:rPr>
                <a:t>COMPLEMENTARY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>
              <a:off x="421" y="2646"/>
              <a:ext cx="589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>
              <a:off x="421" y="3151"/>
              <a:ext cx="589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4630" y="2646"/>
              <a:ext cx="506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>
              <a:off x="4630" y="3067"/>
              <a:ext cx="506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0" y="2420"/>
              <a:ext cx="185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>
                  <a:solidFill>
                    <a:schemeClr val="tx2"/>
                  </a:solidFill>
                  <a:latin typeface="Times New Roman" pitchFamily="18" charset="0"/>
                </a:rPr>
                <a:t>H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0" y="2925"/>
              <a:ext cx="242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>
                  <a:solidFill>
                    <a:schemeClr val="tx2"/>
                  </a:solidFill>
                  <a:latin typeface="Times New Roman" pitchFamily="18" charset="0"/>
                </a:rPr>
                <a:t>W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5388" y="2420"/>
              <a:ext cx="185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>
                  <a:solidFill>
                    <a:schemeClr val="tx2"/>
                  </a:solidFill>
                  <a:latin typeface="Times New Roman" pitchFamily="18" charset="0"/>
                </a:rPr>
                <a:t>H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5388" y="2841"/>
              <a:ext cx="242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200">
                  <a:solidFill>
                    <a:schemeClr val="tx2"/>
                  </a:solidFill>
                  <a:latin typeface="Times New Roman" pitchFamily="18" charset="0"/>
                </a:rPr>
                <a:t>W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505" y="2253"/>
              <a:ext cx="19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200" b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endParaRPr lang="en-US"/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4715" y="2253"/>
              <a:ext cx="112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200" b="1">
                  <a:solidFill>
                    <a:srgbClr val="000000"/>
                  </a:solidFill>
                  <a:latin typeface="Times New Roman" pitchFamily="18" charset="0"/>
                </a:rPr>
                <a:t>-</a:t>
              </a:r>
              <a:endParaRPr lang="en-US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 flipV="1">
              <a:off x="1094" y="1804"/>
              <a:ext cx="421" cy="505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 flipV="1">
              <a:off x="1515" y="1636"/>
              <a:ext cx="337" cy="168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1852" y="1636"/>
              <a:ext cx="1600" cy="1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452" y="1636"/>
              <a:ext cx="337" cy="168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3789" y="1804"/>
              <a:ext cx="336" cy="253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Line 22"/>
            <p:cNvSpPr>
              <a:spLocks noChangeShapeType="1"/>
            </p:cNvSpPr>
            <p:nvPr/>
          </p:nvSpPr>
          <p:spPr bwMode="auto">
            <a:xfrm>
              <a:off x="4125" y="2057"/>
              <a:ext cx="253" cy="252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Line 23"/>
            <p:cNvSpPr>
              <a:spLocks noChangeShapeType="1"/>
            </p:cNvSpPr>
            <p:nvPr/>
          </p:nvSpPr>
          <p:spPr bwMode="auto">
            <a:xfrm flipV="1">
              <a:off x="4378" y="2057"/>
              <a:ext cx="1" cy="252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Line 24"/>
            <p:cNvSpPr>
              <a:spLocks noChangeShapeType="1"/>
            </p:cNvSpPr>
            <p:nvPr/>
          </p:nvSpPr>
          <p:spPr bwMode="auto">
            <a:xfrm flipH="1">
              <a:off x="4041" y="2309"/>
              <a:ext cx="337" cy="1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Line 25"/>
            <p:cNvSpPr>
              <a:spLocks noChangeShapeType="1"/>
            </p:cNvSpPr>
            <p:nvPr/>
          </p:nvSpPr>
          <p:spPr bwMode="auto">
            <a:xfrm flipH="1">
              <a:off x="4294" y="3319"/>
              <a:ext cx="252" cy="253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Line 26"/>
            <p:cNvSpPr>
              <a:spLocks noChangeShapeType="1"/>
            </p:cNvSpPr>
            <p:nvPr/>
          </p:nvSpPr>
          <p:spPr bwMode="auto">
            <a:xfrm flipH="1">
              <a:off x="3957" y="3572"/>
              <a:ext cx="337" cy="168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Line 27"/>
            <p:cNvSpPr>
              <a:spLocks noChangeShapeType="1"/>
            </p:cNvSpPr>
            <p:nvPr/>
          </p:nvSpPr>
          <p:spPr bwMode="auto">
            <a:xfrm flipH="1">
              <a:off x="1852" y="3740"/>
              <a:ext cx="2105" cy="1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 flipH="1" flipV="1">
              <a:off x="1600" y="3572"/>
              <a:ext cx="252" cy="168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 flipH="1" flipV="1">
              <a:off x="1431" y="3319"/>
              <a:ext cx="169" cy="253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 flipH="1">
              <a:off x="1347" y="3319"/>
              <a:ext cx="84" cy="253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>
              <a:off x="1431" y="3319"/>
              <a:ext cx="253" cy="84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Oval 32"/>
            <p:cNvSpPr>
              <a:spLocks noChangeArrowheads="1"/>
            </p:cNvSpPr>
            <p:nvPr/>
          </p:nvSpPr>
          <p:spPr bwMode="auto">
            <a:xfrm>
              <a:off x="505" y="2814"/>
              <a:ext cx="337" cy="337"/>
            </a:xfrm>
            <a:prstGeom prst="ellipse">
              <a:avLst/>
            </a:prstGeom>
            <a:solidFill>
              <a:srgbClr val="C0C0C0"/>
            </a:solidFill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Rectangle 33"/>
            <p:cNvSpPr>
              <a:spLocks noChangeArrowheads="1"/>
            </p:cNvSpPr>
            <p:nvPr/>
          </p:nvSpPr>
          <p:spPr bwMode="auto">
            <a:xfrm>
              <a:off x="589" y="2758"/>
              <a:ext cx="112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200" b="1">
                  <a:solidFill>
                    <a:srgbClr val="800000"/>
                  </a:solidFill>
                  <a:latin typeface="Times New Roman" pitchFamily="18" charset="0"/>
                </a:rPr>
                <a:t>-</a:t>
              </a:r>
              <a:endParaRPr lang="en-US"/>
            </a:p>
          </p:txBody>
        </p:sp>
        <p:sp>
          <p:nvSpPr>
            <p:cNvPr id="3106" name="Oval 34"/>
            <p:cNvSpPr>
              <a:spLocks noChangeArrowheads="1"/>
            </p:cNvSpPr>
            <p:nvPr/>
          </p:nvSpPr>
          <p:spPr bwMode="auto">
            <a:xfrm>
              <a:off x="4630" y="2730"/>
              <a:ext cx="337" cy="337"/>
            </a:xfrm>
            <a:prstGeom prst="ellipse">
              <a:avLst/>
            </a:prstGeom>
            <a:solidFill>
              <a:srgbClr val="C0C0C0"/>
            </a:solidFill>
            <a:ln w="889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Rectangle 35"/>
            <p:cNvSpPr>
              <a:spLocks noChangeArrowheads="1"/>
            </p:cNvSpPr>
            <p:nvPr/>
          </p:nvSpPr>
          <p:spPr bwMode="auto">
            <a:xfrm>
              <a:off x="4715" y="2673"/>
              <a:ext cx="19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200" b="1">
                  <a:solidFill>
                    <a:srgbClr val="800000"/>
                  </a:solidFill>
                  <a:latin typeface="Times New Roman" pitchFamily="18" charset="0"/>
                </a:rPr>
                <a:t>+</a:t>
              </a:r>
              <a:endParaRPr lang="en-US"/>
            </a:p>
          </p:txBody>
        </p:sp>
        <p:sp>
          <p:nvSpPr>
            <p:cNvPr id="3108" name="Line 36"/>
            <p:cNvSpPr>
              <a:spLocks noChangeShapeType="1"/>
            </p:cNvSpPr>
            <p:nvPr/>
          </p:nvSpPr>
          <p:spPr bwMode="auto">
            <a:xfrm>
              <a:off x="1010" y="2982"/>
              <a:ext cx="3368" cy="1"/>
            </a:xfrm>
            <a:prstGeom prst="line">
              <a:avLst/>
            </a:prstGeom>
            <a:noFill/>
            <a:ln w="444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Line 37"/>
            <p:cNvSpPr>
              <a:spLocks noChangeShapeType="1"/>
            </p:cNvSpPr>
            <p:nvPr/>
          </p:nvSpPr>
          <p:spPr bwMode="auto">
            <a:xfrm flipH="1" flipV="1">
              <a:off x="4210" y="2814"/>
              <a:ext cx="168" cy="168"/>
            </a:xfrm>
            <a:prstGeom prst="line">
              <a:avLst/>
            </a:prstGeom>
            <a:noFill/>
            <a:ln w="444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0" name="Line 38"/>
            <p:cNvSpPr>
              <a:spLocks noChangeShapeType="1"/>
            </p:cNvSpPr>
            <p:nvPr/>
          </p:nvSpPr>
          <p:spPr bwMode="auto">
            <a:xfrm flipH="1">
              <a:off x="4210" y="2982"/>
              <a:ext cx="168" cy="169"/>
            </a:xfrm>
            <a:prstGeom prst="line">
              <a:avLst/>
            </a:prstGeom>
            <a:noFill/>
            <a:ln w="444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Rectangle 39"/>
            <p:cNvSpPr>
              <a:spLocks noChangeArrowheads="1"/>
            </p:cNvSpPr>
            <p:nvPr/>
          </p:nvSpPr>
          <p:spPr bwMode="auto">
            <a:xfrm>
              <a:off x="1768" y="2754"/>
              <a:ext cx="2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>
                  <a:solidFill>
                    <a:schemeClr val="tx2"/>
                  </a:solidFill>
                  <a:cs typeface="Aharoni" pitchFamily="2" charset="-79"/>
                </a:rPr>
                <a:t>NEGATIVE</a:t>
              </a:r>
              <a:r>
                <a:rPr lang="en-US" sz="2500" b="1">
                  <a:solidFill>
                    <a:srgbClr val="000080"/>
                  </a:solidFill>
                  <a:cs typeface="Aharoni" pitchFamily="2" charset="-79"/>
                </a:rPr>
                <a:t> </a:t>
              </a:r>
              <a:r>
                <a:rPr lang="en-US" sz="2500" b="1">
                  <a:solidFill>
                    <a:schemeClr val="tx2"/>
                  </a:solidFill>
                  <a:cs typeface="Aharoni" pitchFamily="2" charset="-79"/>
                </a:rPr>
                <a:t>FEEDBACK</a:t>
              </a:r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12" name="Rectangle 40"/>
            <p:cNvSpPr>
              <a:spLocks noChangeArrowheads="1"/>
            </p:cNvSpPr>
            <p:nvPr/>
          </p:nvSpPr>
          <p:spPr bwMode="auto">
            <a:xfrm>
              <a:off x="1768" y="3007"/>
              <a:ext cx="2589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>
                  <a:solidFill>
                    <a:schemeClr val="tx2"/>
                  </a:solidFill>
                  <a:cs typeface="Aharoni" pitchFamily="2" charset="-79"/>
                </a:rPr>
                <a:t>DEVIATION CORRECTION</a:t>
              </a:r>
              <a:endParaRPr lang="en-US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447800" y="0"/>
            <a:ext cx="586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en-US" sz="4400" b="1">
                <a:latin typeface="Miriam" pitchFamily="2" charset="-79"/>
                <a:cs typeface="Miriam" pitchFamily="2" charset="-79"/>
              </a:rPr>
              <a:t>SCHISMOGENESIS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316538" y="3408363"/>
            <a:ext cx="285750" cy="2968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X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316538" y="4410075"/>
            <a:ext cx="357187" cy="2936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Y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4110038" y="3349625"/>
            <a:ext cx="460375" cy="3540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X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946775" y="3290888"/>
            <a:ext cx="687388" cy="4127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X+X1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995738" y="4351338"/>
            <a:ext cx="746125" cy="355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Y+Y1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5946775" y="4351338"/>
            <a:ext cx="687388" cy="4127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Y+Y1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446338" y="3349625"/>
            <a:ext cx="989012" cy="3540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X+X1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2332038" y="4351338"/>
            <a:ext cx="1276350" cy="4143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ctr"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Y+Y1+Y2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6980238" y="3290888"/>
            <a:ext cx="1203325" cy="4143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X+X1+X2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864350" y="4351338"/>
            <a:ext cx="1262063" cy="4143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eaLnBrk="0" hangingPunct="0"/>
            <a:r>
              <a:rPr lang="en-US" sz="2400" b="1">
                <a:latin typeface="Miriam" pitchFamily="2" charset="-79"/>
                <a:cs typeface="Miriam" pitchFamily="2" charset="-79"/>
              </a:rPr>
              <a:t>Y+Y1+Y2</a:t>
            </a:r>
            <a:endParaRPr lang="en-US" sz="2400">
              <a:latin typeface="Times New Roman" pitchFamily="18" charset="0"/>
              <a:cs typeface="Miriam" pitchFamily="2" charset="-79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3124200" y="762000"/>
            <a:ext cx="3127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en-US" sz="4400" b="1">
                <a:latin typeface="Miriam" pitchFamily="2" charset="-79"/>
                <a:cs typeface="Miriam" pitchFamily="2" charset="-79"/>
              </a:rPr>
              <a:t>SYMMETRY</a:t>
            </a:r>
            <a:endParaRPr lang="en-US" sz="2400" b="1">
              <a:latin typeface="Miriam" pitchFamily="2" charset="-79"/>
              <a:cs typeface="Miriam" pitchFamily="2" charset="-79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1828800" y="1447800"/>
            <a:ext cx="640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Times New Roman" pitchFamily="18" charset="0"/>
                <a:cs typeface="Aharoni" pitchFamily="2" charset="-79"/>
              </a:rPr>
              <a:t>DEVIATION AMPLIFICATION</a:t>
            </a:r>
            <a:endParaRPr lang="en-US" sz="1600" b="1"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 flipV="1">
            <a:off x="4303713" y="4881563"/>
            <a:ext cx="2374900" cy="412750"/>
          </a:xfrm>
          <a:prstGeom prst="curvedDownArrow">
            <a:avLst>
              <a:gd name="adj1" fmla="val 76052"/>
              <a:gd name="adj2" fmla="val 230394"/>
              <a:gd name="adj3" fmla="val 41088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 flipH="1">
            <a:off x="1928813" y="2584450"/>
            <a:ext cx="4464050" cy="508000"/>
          </a:xfrm>
          <a:prstGeom prst="curvedDownArrow">
            <a:avLst>
              <a:gd name="adj1" fmla="val 116150"/>
              <a:gd name="adj2" fmla="val 351866"/>
              <a:gd name="adj3" fmla="val 4113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 flipH="1">
            <a:off x="3724275" y="2701925"/>
            <a:ext cx="1795463" cy="508000"/>
          </a:xfrm>
          <a:prstGeom prst="curvedDownArrow">
            <a:avLst>
              <a:gd name="adj1" fmla="val 46716"/>
              <a:gd name="adj2" fmla="val 141522"/>
              <a:gd name="adj3" fmla="val 4113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AutoShape 20"/>
          <p:cNvSpPr>
            <a:spLocks noChangeArrowheads="1"/>
          </p:cNvSpPr>
          <p:nvPr/>
        </p:nvSpPr>
        <p:spPr bwMode="auto">
          <a:xfrm flipV="1">
            <a:off x="2682875" y="4822825"/>
            <a:ext cx="6080125" cy="941388"/>
          </a:xfrm>
          <a:prstGeom prst="curvedDownArrow">
            <a:avLst>
              <a:gd name="adj1" fmla="val 85368"/>
              <a:gd name="adj2" fmla="val 258616"/>
              <a:gd name="adj3" fmla="val 41019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AutoShape 21"/>
          <p:cNvSpPr>
            <a:spLocks noChangeArrowheads="1"/>
          </p:cNvSpPr>
          <p:nvPr/>
        </p:nvSpPr>
        <p:spPr bwMode="auto">
          <a:xfrm rot="16191848">
            <a:off x="4241007" y="3825081"/>
            <a:ext cx="412750" cy="519113"/>
          </a:xfrm>
          <a:prstGeom prst="chevron">
            <a:avLst>
              <a:gd name="adj" fmla="val 25000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AutoShape 22"/>
          <p:cNvSpPr>
            <a:spLocks noChangeArrowheads="1"/>
          </p:cNvSpPr>
          <p:nvPr/>
        </p:nvSpPr>
        <p:spPr bwMode="auto">
          <a:xfrm rot="16191848">
            <a:off x="2735263" y="3768725"/>
            <a:ext cx="412750" cy="517525"/>
          </a:xfrm>
          <a:prstGeom prst="chevron">
            <a:avLst>
              <a:gd name="adj" fmla="val 25000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9" name="AutoShape 23"/>
          <p:cNvSpPr>
            <a:spLocks noChangeArrowheads="1"/>
          </p:cNvSpPr>
          <p:nvPr/>
        </p:nvSpPr>
        <p:spPr bwMode="auto">
          <a:xfrm rot="27027383">
            <a:off x="7310438" y="3709987"/>
            <a:ext cx="412750" cy="517525"/>
          </a:xfrm>
          <a:prstGeom prst="chevro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20" name="AutoShape 24"/>
          <p:cNvSpPr>
            <a:spLocks noChangeArrowheads="1"/>
          </p:cNvSpPr>
          <p:nvPr/>
        </p:nvSpPr>
        <p:spPr bwMode="auto">
          <a:xfrm rot="27027383">
            <a:off x="6152357" y="3709193"/>
            <a:ext cx="412750" cy="519113"/>
          </a:xfrm>
          <a:prstGeom prst="chevro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21" name="AutoShape 25"/>
          <p:cNvSpPr>
            <a:spLocks noChangeArrowheads="1"/>
          </p:cNvSpPr>
          <p:nvPr/>
        </p:nvSpPr>
        <p:spPr bwMode="auto">
          <a:xfrm rot="27027383">
            <a:off x="5283994" y="3767932"/>
            <a:ext cx="412750" cy="519112"/>
          </a:xfrm>
          <a:prstGeom prst="chevro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22" name="AutoShape 26"/>
          <p:cNvSpPr>
            <a:spLocks noChangeArrowheads="1"/>
          </p:cNvSpPr>
          <p:nvPr/>
        </p:nvSpPr>
        <p:spPr bwMode="auto">
          <a:xfrm flipH="1">
            <a:off x="1524000" y="2133600"/>
            <a:ext cx="6196013" cy="4240213"/>
          </a:xfrm>
          <a:custGeom>
            <a:avLst/>
            <a:gdLst>
              <a:gd name="G0" fmla="+- 2105350 0 0"/>
              <a:gd name="G1" fmla="+- -10237618 0 0"/>
              <a:gd name="G2" fmla="+- 2105350 0 -10237618"/>
              <a:gd name="G3" fmla="+- 10800 0 0"/>
              <a:gd name="G4" fmla="+- 0 0 210535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10800 0 0"/>
              <a:gd name="G9" fmla="+- 0 0 -10237618"/>
              <a:gd name="G10" fmla="+- 10800 0 2700"/>
              <a:gd name="G11" fmla="cos G10 2105350"/>
              <a:gd name="G12" fmla="sin G10 2105350"/>
              <a:gd name="G13" fmla="cos 13500 2105350"/>
              <a:gd name="G14" fmla="sin 13500 2105350"/>
              <a:gd name="G15" fmla="+- G11 10800 0"/>
              <a:gd name="G16" fmla="+- G12 10800 0"/>
              <a:gd name="G17" fmla="+- G13 10800 0"/>
              <a:gd name="G18" fmla="+- G14 10800 0"/>
              <a:gd name="G19" fmla="*/ 10800 1 2"/>
              <a:gd name="G20" fmla="+- G19 5400 0"/>
              <a:gd name="G21" fmla="cos G20 2105350"/>
              <a:gd name="G22" fmla="sin G20 2105350"/>
              <a:gd name="G23" fmla="+- G21 10800 0"/>
              <a:gd name="G24" fmla="+- G12 G23 G22"/>
              <a:gd name="G25" fmla="+- G22 G23 G11"/>
              <a:gd name="G26" fmla="cos 10800 2105350"/>
              <a:gd name="G27" fmla="sin 10800 2105350"/>
              <a:gd name="G28" fmla="cos 10800 2105350"/>
              <a:gd name="G29" fmla="sin 10800 210535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0237618"/>
              <a:gd name="G36" fmla="sin G34 -10237618"/>
              <a:gd name="G37" fmla="+/ -10237618 210535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10800 G39"/>
              <a:gd name="G43" fmla="sin 108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5862 w 21600"/>
              <a:gd name="T5" fmla="*/ 1260 h 21600"/>
              <a:gd name="T6" fmla="*/ 917 w 21600"/>
              <a:gd name="T7" fmla="*/ 6444 h 21600"/>
              <a:gd name="T8" fmla="*/ 15862 w 21600"/>
              <a:gd name="T9" fmla="*/ 1260 h 21600"/>
              <a:gd name="T10" fmla="*/ 22233 w 21600"/>
              <a:gd name="T11" fmla="*/ 17978 h 21600"/>
              <a:gd name="T12" fmla="*/ 18510 w 21600"/>
              <a:gd name="T13" fmla="*/ 18830 h 21600"/>
              <a:gd name="T14" fmla="*/ 17659 w 21600"/>
              <a:gd name="T15" fmla="*/ 15107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9946" y="16543"/>
                </a:moveTo>
                <a:cubicBezTo>
                  <a:pt x="21026" y="14822"/>
                  <a:pt x="21600" y="1283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6519" y="-1"/>
                  <a:pt x="2643" y="2527"/>
                  <a:pt x="917" y="6444"/>
                </a:cubicBezTo>
                <a:cubicBezTo>
                  <a:pt x="2643" y="2527"/>
                  <a:pt x="6519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2831"/>
                  <a:pt x="21026" y="14822"/>
                  <a:pt x="19946" y="16543"/>
                </a:cubicBezTo>
                <a:lnTo>
                  <a:pt x="22233" y="17978"/>
                </a:lnTo>
                <a:lnTo>
                  <a:pt x="18510" y="18830"/>
                </a:lnTo>
                <a:lnTo>
                  <a:pt x="17659" y="15107"/>
                </a:lnTo>
                <a:lnTo>
                  <a:pt x="19946" y="1654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301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WordArt 27"/>
          <p:cNvSpPr>
            <a:spLocks noChangeArrowheads="1" noChangeShapeType="1" noTextEdit="1"/>
          </p:cNvSpPr>
          <p:nvPr/>
        </p:nvSpPr>
        <p:spPr bwMode="auto">
          <a:xfrm>
            <a:off x="2682875" y="5529263"/>
            <a:ext cx="1389063" cy="1295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60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Arial"/>
                <a:cs typeface="Arial"/>
              </a:rPr>
              <a:t>X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3429000" y="6019800"/>
            <a:ext cx="571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Times New Roman" pitchFamily="18" charset="0"/>
                <a:cs typeface="Aharoni" pitchFamily="2" charset="-79"/>
              </a:rPr>
              <a:t>POSITIVE FEEDBACK</a:t>
            </a:r>
            <a:endParaRPr lang="en-US" sz="1600" b="1"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2050" name="Microsoft Drawing" r:id="rId4" imgW="5478480" imgH="2444760" progId="MSDraw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3074" name="Microsoft Drawing" r:id="rId4" imgW="5478480" imgH="2444760" progId="MSDraw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4098" name="Microsoft Drawing" r:id="rId4" imgW="5478480" imgH="2444760" progId="MSDraw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5122" name="Microsoft Drawing" r:id="rId4" imgW="5478480" imgH="2444760" progId="MSDraw">
              <p:embed/>
            </p:oleObj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7162800" y="29718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600" b="1"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הרטבה</a:t>
            </a:r>
            <a:endParaRPr lang="he-IL" sz="3200">
              <a:latin typeface="Times New Roman" pitchFamily="18" charset="0"/>
              <a:ea typeface="Courier New (Hebrew)" pitchFamily="57" charset="0"/>
              <a:cs typeface="Courier New (Hebrew)" pitchFamily="57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4191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>
                <a:solidFill>
                  <a:srgbClr val="FFCCCC"/>
                </a:solidFill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	</a:t>
            </a:r>
            <a:r>
              <a:rPr lang="he-IL" sz="3200" b="1">
                <a:solidFill>
                  <a:srgbClr val="FFCCCC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צלע			בעיה			פתרון</a:t>
            </a:r>
            <a:endParaRPr lang="he-IL" sz="2400">
              <a:solidFill>
                <a:srgbClr val="FFCCCC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400800" y="4800600"/>
            <a:ext cx="274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יוכבד-עמרם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עמרם - משה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 משה</a:t>
            </a:r>
            <a:endParaRPr lang="he-IL" sz="2400">
              <a:solidFill>
                <a:srgbClr val="00FFFF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0" y="4800600"/>
            <a:ext cx="655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 i="1">
                <a:solidFill>
                  <a:srgbClr val="CC00CC"/>
                </a:solidFill>
                <a:latin typeface="Times New Roman" pitchFamily="18" charset="0"/>
                <a:cs typeface="Aharoni" pitchFamily="2" charset="-79"/>
              </a:rPr>
              <a:t>עמרם רחוק</a:t>
            </a:r>
            <a:r>
              <a:rPr lang="he-IL" sz="3200" b="1">
                <a:latin typeface="Times New Roman" pitchFamily="18" charset="0"/>
                <a:cs typeface="Aharoni" pitchFamily="2" charset="-79"/>
              </a:rPr>
              <a:t>		</a:t>
            </a:r>
            <a:r>
              <a:rPr lang="he-IL" sz="3200" b="1">
                <a:solidFill>
                  <a:srgbClr val="6AFAA1"/>
                </a:solidFill>
                <a:latin typeface="Times New Roman" pitchFamily="18" charset="0"/>
                <a:cs typeface="Aharoni" pitchFamily="2" charset="-79"/>
              </a:rPr>
              <a:t>	 </a:t>
            </a:r>
            <a:r>
              <a:rPr lang="he-IL" sz="3200" b="1" u="sng">
                <a:solidFill>
                  <a:srgbClr val="6AFAA1"/>
                </a:solidFill>
                <a:latin typeface="Times New Roman" pitchFamily="18" charset="0"/>
                <a:cs typeface="Aharoni" pitchFamily="2" charset="-79"/>
              </a:rPr>
              <a:t>ע צריך להתעניין</a:t>
            </a:r>
            <a:endParaRPr lang="he-IL" sz="3200" b="1">
              <a:solidFill>
                <a:srgbClr val="6AFAA1"/>
              </a:solidFill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עמרם מנוטרל		 עמרם נחוץ למשה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י משפילה את משה		 מ מרחיק את י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4495800" y="1981200"/>
            <a:ext cx="685800" cy="2895600"/>
          </a:xfrm>
          <a:prstGeom prst="upArrow">
            <a:avLst>
              <a:gd name="adj1" fmla="val 50000"/>
              <a:gd name="adj2" fmla="val 105556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 rot="2053380">
            <a:off x="2370138" y="1854200"/>
            <a:ext cx="1066800" cy="3352800"/>
          </a:xfrm>
          <a:prstGeom prst="downArrow">
            <a:avLst>
              <a:gd name="adj1" fmla="val 50000"/>
              <a:gd name="adj2" fmla="val 78571"/>
            </a:avLst>
          </a:prstGeom>
          <a:solidFill>
            <a:srgbClr val="6AFA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autoUpdateAnimBg="0"/>
      <p:bldP spid="9224" grpId="0" autoUpdateAnimBg="0"/>
      <p:bldP spid="9228" grpId="0" animBg="1"/>
      <p:bldP spid="92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6146" name="Microsoft Drawing" r:id="rId4" imgW="5478480" imgH="2444760" progId="MSDraw">
              <p:embed/>
            </p:oleObj>
          </a:graphicData>
        </a:graphic>
      </p:graphicFrame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162800" y="29718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600" b="1"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הרטבה</a:t>
            </a:r>
            <a:endParaRPr lang="he-IL" sz="3200">
              <a:latin typeface="Times New Roman" pitchFamily="18" charset="0"/>
              <a:ea typeface="Courier New (Hebrew)" pitchFamily="57" charset="0"/>
              <a:cs typeface="Courier New (Hebrew)" pitchFamily="57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4191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>
                <a:solidFill>
                  <a:srgbClr val="FFCCCC"/>
                </a:solidFill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	</a:t>
            </a:r>
            <a:r>
              <a:rPr lang="he-IL" sz="3200" b="1">
                <a:solidFill>
                  <a:srgbClr val="FFCCCC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צלע			בעיה			פתרון</a:t>
            </a:r>
            <a:endParaRPr lang="he-IL" sz="2400">
              <a:solidFill>
                <a:srgbClr val="FFCCCC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400800" y="4800600"/>
            <a:ext cx="274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יוכבד-עמרם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עמרם - משה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 משה</a:t>
            </a:r>
            <a:endParaRPr lang="he-IL" sz="2400">
              <a:solidFill>
                <a:srgbClr val="00FFFF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0" y="4800600"/>
            <a:ext cx="655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עמרם רחוק			 ע צריך להתעניין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 i="1">
                <a:solidFill>
                  <a:srgbClr val="CC00CC"/>
                </a:solidFill>
                <a:latin typeface="Times New Roman" pitchFamily="18" charset="0"/>
                <a:cs typeface="Aharoni" pitchFamily="2" charset="-79"/>
              </a:rPr>
              <a:t>עמרם מנוטרל</a:t>
            </a:r>
            <a:r>
              <a:rPr lang="he-IL" sz="3200" b="1">
                <a:solidFill>
                  <a:srgbClr val="CC00CC"/>
                </a:solidFill>
                <a:latin typeface="Times New Roman" pitchFamily="18" charset="0"/>
                <a:cs typeface="Aharoni" pitchFamily="2" charset="-79"/>
              </a:rPr>
              <a:t>	</a:t>
            </a:r>
            <a:r>
              <a:rPr lang="he-IL" sz="3200" b="1">
                <a:latin typeface="Times New Roman" pitchFamily="18" charset="0"/>
                <a:cs typeface="Aharoni" pitchFamily="2" charset="-79"/>
              </a:rPr>
              <a:t>	 </a:t>
            </a:r>
            <a:r>
              <a:rPr lang="he-IL" sz="3200" b="1" u="sng">
                <a:solidFill>
                  <a:srgbClr val="6AFAA1"/>
                </a:solidFill>
                <a:latin typeface="Times New Roman" pitchFamily="18" charset="0"/>
                <a:cs typeface="Aharoni" pitchFamily="2" charset="-79"/>
              </a:rPr>
              <a:t>עמרם נחוץ למשה</a:t>
            </a:r>
            <a:endParaRPr lang="he-IL" sz="3200" b="1">
              <a:solidFill>
                <a:srgbClr val="6AFAA1"/>
              </a:solidFill>
              <a:latin typeface="Times New Roman" pitchFamily="18" charset="0"/>
              <a:cs typeface="Aharoni" pitchFamily="2" charset="-79"/>
            </a:endParaRP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י משפילה את משה		 מ מרחיק את י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4495800" y="2590800"/>
            <a:ext cx="685800" cy="3124200"/>
          </a:xfrm>
          <a:prstGeom prst="upArrow">
            <a:avLst>
              <a:gd name="adj1" fmla="val 50000"/>
              <a:gd name="adj2" fmla="val 113889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 rot="2362860">
            <a:off x="2036763" y="1865313"/>
            <a:ext cx="1066800" cy="4276725"/>
          </a:xfrm>
          <a:prstGeom prst="downArrow">
            <a:avLst>
              <a:gd name="adj1" fmla="val 50000"/>
              <a:gd name="adj2" fmla="val 100223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6AFAA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0" y="0"/>
          <a:ext cx="9144000" cy="4079875"/>
        </p:xfrm>
        <a:graphic>
          <a:graphicData uri="http://schemas.openxmlformats.org/presentationml/2006/ole">
            <p:oleObj spid="_x0000_s7170" name="Microsoft Drawing" r:id="rId4" imgW="5478480" imgH="2444760" progId="MSDraw">
              <p:embed/>
            </p:oleObj>
          </a:graphicData>
        </a:graphic>
      </p:graphicFrame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162800" y="29718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600" b="1"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הרטבה</a:t>
            </a:r>
            <a:endParaRPr lang="he-IL" sz="3200">
              <a:latin typeface="Times New Roman" pitchFamily="18" charset="0"/>
              <a:ea typeface="Courier New (Hebrew)" pitchFamily="57" charset="0"/>
              <a:cs typeface="Courier New (Hebrew)" pitchFamily="57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4191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2400">
                <a:solidFill>
                  <a:srgbClr val="FFCCCC"/>
                </a:solidFill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	</a:t>
            </a:r>
            <a:r>
              <a:rPr lang="he-IL" sz="3200" b="1">
                <a:solidFill>
                  <a:srgbClr val="FFCCCC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צלע			בעיה			פתרון</a:t>
            </a:r>
            <a:endParaRPr lang="he-IL" sz="2400">
              <a:solidFill>
                <a:srgbClr val="FFCCCC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400800" y="4800600"/>
            <a:ext cx="274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יוכבד-עמרם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עמרם - משה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ea typeface="Courier New (Hebrew)" pitchFamily="57" charset="0"/>
                <a:cs typeface="Courier New (Hebrew)" pitchFamily="57" charset="0"/>
              </a:rPr>
              <a:t>יוכבד- משה</a:t>
            </a:r>
            <a:endParaRPr lang="he-IL" sz="2400">
              <a:solidFill>
                <a:srgbClr val="00FFFF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4800600"/>
            <a:ext cx="6553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עמרם רחוק			 ע צריך להתעניין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00FFFF"/>
                </a:solidFill>
                <a:latin typeface="Times New Roman" pitchFamily="18" charset="0"/>
                <a:cs typeface="Aharoni" pitchFamily="2" charset="-79"/>
              </a:rPr>
              <a:t>עמרם מנוטרל		 עמרם נחוץ למשה</a:t>
            </a:r>
          </a:p>
          <a:p>
            <a:pPr algn="r" rtl="1" eaLnBrk="0" hangingPunct="0">
              <a:spcBef>
                <a:spcPct val="50000"/>
              </a:spcBef>
            </a:pPr>
            <a:r>
              <a:rPr lang="he-IL" sz="3200" b="1" i="1">
                <a:solidFill>
                  <a:srgbClr val="CC00CC"/>
                </a:solidFill>
                <a:latin typeface="Times New Roman" pitchFamily="18" charset="0"/>
                <a:cs typeface="Aharoni" pitchFamily="2" charset="-79"/>
              </a:rPr>
              <a:t>י משפילה את משה	</a:t>
            </a:r>
            <a:r>
              <a:rPr lang="he-IL" sz="3200" b="1">
                <a:latin typeface="Times New Roman" pitchFamily="18" charset="0"/>
                <a:cs typeface="Aharoni" pitchFamily="2" charset="-79"/>
              </a:rPr>
              <a:t>	 </a:t>
            </a:r>
            <a:r>
              <a:rPr lang="he-IL" sz="3200" b="1">
                <a:solidFill>
                  <a:srgbClr val="6AFAA1"/>
                </a:solidFill>
                <a:latin typeface="Times New Roman" pitchFamily="18" charset="0"/>
                <a:cs typeface="Aharoni" pitchFamily="2" charset="-79"/>
              </a:rPr>
              <a:t>מ מרחיק את י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 rot="-4800666">
            <a:off x="5524500" y="3238500"/>
            <a:ext cx="4876800" cy="2362200"/>
          </a:xfrm>
          <a:prstGeom prst="curvedUpArrow">
            <a:avLst>
              <a:gd name="adj1" fmla="val 25271"/>
              <a:gd name="adj2" fmla="val 82581"/>
              <a:gd name="adj3" fmla="val 34759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 rtl="1" eaLnBrk="0" hangingPunct="0"/>
            <a:endParaRPr lang="en-US" sz="2400"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 rot="18623508" flipH="1">
            <a:off x="582613" y="3349625"/>
            <a:ext cx="6858000" cy="1676400"/>
          </a:xfrm>
          <a:prstGeom prst="curvedDownArrow">
            <a:avLst>
              <a:gd name="adj1" fmla="val 91496"/>
              <a:gd name="adj2" fmla="val 173314"/>
              <a:gd name="adj3" fmla="val 33333"/>
            </a:avLst>
          </a:prstGeom>
          <a:solidFill>
            <a:srgbClr val="6AFA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6600" b="1">
                <a:solidFill>
                  <a:srgbClr val="6AFAA1"/>
                </a:solidFill>
              </a:rPr>
              <a:t>שינוי</a:t>
            </a:r>
            <a:endParaRPr lang="he-IL">
              <a:solidFill>
                <a:srgbClr val="6AFAA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he-IL" sz="4000" b="1">
                <a:solidFill>
                  <a:srgbClr val="00FFFF"/>
                </a:solidFill>
              </a:rPr>
              <a:t>מעלה שנייה</a:t>
            </a:r>
            <a:endParaRPr lang="he-IL">
              <a:solidFill>
                <a:srgbClr val="00FFFF"/>
              </a:solidFill>
            </a:endParaRPr>
          </a:p>
          <a:p>
            <a:pPr algn="r" rtl="1"/>
            <a:r>
              <a:rPr lang="he-IL" sz="3200" b="1">
                <a:solidFill>
                  <a:srgbClr val="00FFFF"/>
                </a:solidFill>
              </a:rPr>
              <a:t>מבעיה לפתרון</a:t>
            </a:r>
            <a:endParaRPr lang="he-IL" sz="3200">
              <a:solidFill>
                <a:srgbClr val="00FFFF"/>
              </a:solidFill>
            </a:endParaRPr>
          </a:p>
          <a:p>
            <a:pPr algn="r" rtl="1"/>
            <a:r>
              <a:rPr lang="he-IL" sz="3200" b="1">
                <a:solidFill>
                  <a:srgbClr val="00FFFF"/>
                </a:solidFill>
                <a:latin typeface="Geneva"/>
              </a:rPr>
              <a:t>עמרם שותף לפתרון</a:t>
            </a:r>
          </a:p>
          <a:p>
            <a:pPr algn="r" rtl="1"/>
            <a:r>
              <a:rPr lang="he-IL" sz="3200" b="1">
                <a:solidFill>
                  <a:srgbClr val="00FFFF"/>
                </a:solidFill>
                <a:latin typeface="Geneva"/>
              </a:rPr>
              <a:t>עמרם מתקרב למשה</a:t>
            </a:r>
          </a:p>
          <a:p>
            <a:pPr algn="r" rtl="1"/>
            <a:r>
              <a:rPr lang="he-IL" sz="3200" b="1">
                <a:solidFill>
                  <a:srgbClr val="00FFFF"/>
                </a:solidFill>
                <a:latin typeface="Geneva"/>
              </a:rPr>
              <a:t>יחס חיובי בין יוכבד למשה</a:t>
            </a:r>
            <a:endParaRPr lang="he-IL" b="1">
              <a:solidFill>
                <a:srgbClr val="00FFFF"/>
              </a:solidFill>
              <a:latin typeface="Geneva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4000" b="1">
                <a:solidFill>
                  <a:srgbClr val="FFCCCC"/>
                </a:solidFill>
              </a:rPr>
              <a:t>מעלה ראשונה</a:t>
            </a:r>
            <a:endParaRPr lang="he-IL">
              <a:solidFill>
                <a:srgbClr val="FFCCCC"/>
              </a:solidFill>
            </a:endParaRP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כדור</a:t>
            </a: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פעמון</a:t>
            </a: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פחות פיפי</a:t>
            </a: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יותר פיפי</a:t>
            </a: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כביסה</a:t>
            </a:r>
          </a:p>
          <a:p>
            <a:pPr algn="r" rtl="1"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מינירין</a:t>
            </a:r>
            <a:endParaRPr lang="he-IL">
              <a:solidFill>
                <a:srgbClr val="FFCC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3" autoUpdateAnimBg="0"/>
      <p:bldP spid="12292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6600" b="1">
                <a:solidFill>
                  <a:srgbClr val="6AFAA1"/>
                </a:solidFill>
              </a:rPr>
              <a:t>שינוי</a:t>
            </a:r>
            <a:endParaRPr lang="he-IL">
              <a:solidFill>
                <a:srgbClr val="6AFAA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38100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he-IL" sz="4000" b="1">
                <a:solidFill>
                  <a:srgbClr val="00FFFF"/>
                </a:solidFill>
              </a:rPr>
              <a:t>מעלה שנייה</a:t>
            </a:r>
            <a:endParaRPr lang="he-IL">
              <a:solidFill>
                <a:srgbClr val="00FFFF"/>
              </a:solidFill>
            </a:endParaRPr>
          </a:p>
          <a:p>
            <a:r>
              <a:rPr lang="he-IL" sz="3200" b="1">
                <a:solidFill>
                  <a:srgbClr val="00FFFF"/>
                </a:solidFill>
              </a:rPr>
              <a:t>מבעיה לפתרון</a:t>
            </a:r>
            <a:endParaRPr lang="he-IL" sz="3200">
              <a:solidFill>
                <a:srgbClr val="00FFFF"/>
              </a:solidFill>
            </a:endParaRP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עמרם שותף לפתרון</a:t>
            </a: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עמרם מתקרב למשה</a:t>
            </a: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יחס חיובי בין יוכבד למשה</a:t>
            </a:r>
            <a:endParaRPr lang="he-IL" b="1">
              <a:solidFill>
                <a:srgbClr val="00FFFF"/>
              </a:solidFill>
              <a:latin typeface="Geneva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he-IL" sz="4000" b="1">
                <a:solidFill>
                  <a:srgbClr val="FFCCCC"/>
                </a:solidFill>
              </a:rPr>
              <a:t>מעלה ראשונה</a:t>
            </a:r>
            <a:endParaRPr lang="he-IL">
              <a:solidFill>
                <a:srgbClr val="FFCCCC"/>
              </a:solidFill>
            </a:endParaRP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כדור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פעמון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פחות פיפי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יותר פיפי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כביסה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מינירין</a:t>
            </a:r>
            <a:endParaRPr lang="he-IL">
              <a:solidFill>
                <a:srgbClr val="FFCCCC"/>
              </a:solidFill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581400" y="2057400"/>
            <a:ext cx="1752600" cy="533400"/>
          </a:xfrm>
          <a:prstGeom prst="leftArrow">
            <a:avLst>
              <a:gd name="adj1" fmla="val 50000"/>
              <a:gd name="adj2" fmla="val 82143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6600" b="1">
                <a:solidFill>
                  <a:srgbClr val="6AFAA1"/>
                </a:solidFill>
              </a:rPr>
              <a:t>שינוי</a:t>
            </a:r>
            <a:endParaRPr lang="he-IL">
              <a:solidFill>
                <a:srgbClr val="6AFAA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38100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he-IL" sz="4000" b="1">
                <a:solidFill>
                  <a:srgbClr val="00FFFF"/>
                </a:solidFill>
              </a:rPr>
              <a:t>מעלה שנייה</a:t>
            </a:r>
            <a:endParaRPr lang="he-IL">
              <a:solidFill>
                <a:srgbClr val="00FFFF"/>
              </a:solidFill>
            </a:endParaRPr>
          </a:p>
          <a:p>
            <a:r>
              <a:rPr lang="he-IL" sz="3200" b="1">
                <a:solidFill>
                  <a:srgbClr val="00FFFF"/>
                </a:solidFill>
              </a:rPr>
              <a:t>מבעיה לפתרון</a:t>
            </a:r>
            <a:endParaRPr lang="he-IL" sz="3200">
              <a:solidFill>
                <a:srgbClr val="00FFFF"/>
              </a:solidFill>
            </a:endParaRP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עמרם שותף לפתרון</a:t>
            </a: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עמרם מתקרב למשה</a:t>
            </a:r>
          </a:p>
          <a:p>
            <a:r>
              <a:rPr lang="he-IL" sz="3200" b="1">
                <a:solidFill>
                  <a:srgbClr val="00FFFF"/>
                </a:solidFill>
                <a:latin typeface="Geneva"/>
              </a:rPr>
              <a:t>יחס חיובי בין יוכבד למשה</a:t>
            </a:r>
            <a:endParaRPr lang="he-IL" b="1">
              <a:solidFill>
                <a:srgbClr val="00FFFF"/>
              </a:solidFill>
              <a:latin typeface="Geneva"/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he-IL" sz="4000" b="1">
                <a:solidFill>
                  <a:srgbClr val="FFCCCC"/>
                </a:solidFill>
              </a:rPr>
              <a:t>מעלה ראשונה</a:t>
            </a:r>
            <a:endParaRPr lang="he-IL">
              <a:solidFill>
                <a:srgbClr val="FFCCCC"/>
              </a:solidFill>
            </a:endParaRP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כדור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פעמון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פחות פיפי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יותר פיפי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כביסה</a:t>
            </a:r>
          </a:p>
          <a:p>
            <a:pPr>
              <a:lnSpc>
                <a:spcPct val="90000"/>
              </a:lnSpc>
            </a:pPr>
            <a:r>
              <a:rPr lang="he-IL" sz="3200" b="1">
                <a:solidFill>
                  <a:srgbClr val="FFCCCC"/>
                </a:solidFill>
              </a:rPr>
              <a:t>מינירין</a:t>
            </a:r>
            <a:endParaRPr lang="he-IL">
              <a:solidFill>
                <a:srgbClr val="FFCCCC"/>
              </a:solidFill>
            </a:endParaRP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3657600" y="2057400"/>
            <a:ext cx="1752600" cy="609600"/>
          </a:xfrm>
          <a:prstGeom prst="rightArrow">
            <a:avLst>
              <a:gd name="adj1" fmla="val 50000"/>
              <a:gd name="adj2" fmla="val 71875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953000" y="48006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endParaRPr lang="en-US" sz="2400"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791200" y="47244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600" b="1">
                <a:solidFill>
                  <a:srgbClr val="FFCCCC"/>
                </a:solidFill>
                <a:latin typeface="Times New Roman" pitchFamily="18" charset="0"/>
              </a:rPr>
              <a:t>מעלה ראשונה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33400" y="48006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600" b="1">
                <a:solidFill>
                  <a:srgbClr val="00FFFF"/>
                </a:solidFill>
                <a:latin typeface="Times New Roman" pitchFamily="18" charset="0"/>
              </a:rPr>
              <a:t>מעלה שנייה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4724400" y="4876800"/>
            <a:ext cx="1066800" cy="11430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962400" y="4495800"/>
            <a:ext cx="762000" cy="198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9"/>
          <p:cNvGrpSpPr>
            <a:grpSpLocks noChangeAspect="1"/>
          </p:cNvGrpSpPr>
          <p:nvPr/>
        </p:nvGrpSpPr>
        <p:grpSpPr bwMode="auto">
          <a:xfrm>
            <a:off x="0" y="0"/>
            <a:ext cx="9144000" cy="4244975"/>
            <a:chOff x="0" y="0"/>
            <a:chExt cx="5760" cy="2674"/>
          </a:xfrm>
        </p:grpSpPr>
        <p:sp>
          <p:nvSpPr>
            <p:cNvPr id="15368" name="AutoShape 8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5760" cy="2638"/>
            </a:xfrm>
            <a:prstGeom prst="rect">
              <a:avLst/>
            </a:prstGeom>
            <a:noFill/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0" name="Rectangle 10"/>
            <p:cNvSpPr>
              <a:spLocks noChangeArrowheads="1"/>
            </p:cNvSpPr>
            <p:nvPr/>
          </p:nvSpPr>
          <p:spPr bwMode="auto">
            <a:xfrm>
              <a:off x="186" y="186"/>
              <a:ext cx="402" cy="402"/>
            </a:xfrm>
            <a:prstGeom prst="rect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1869" y="186"/>
              <a:ext cx="402" cy="40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>
              <a:off x="347" y="587"/>
              <a:ext cx="1" cy="16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>
              <a:off x="347" y="748"/>
              <a:ext cx="1763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 flipV="1">
              <a:off x="2110" y="587"/>
              <a:ext cx="1" cy="16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427" y="987"/>
              <a:ext cx="402" cy="40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1068" y="987"/>
              <a:ext cx="401" cy="40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1789" y="987"/>
              <a:ext cx="402" cy="402"/>
            </a:xfrm>
            <a:prstGeom prst="rect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668" y="748"/>
              <a:ext cx="1" cy="24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1309" y="748"/>
              <a:ext cx="1" cy="24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1949" y="748"/>
              <a:ext cx="1" cy="24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1949" y="250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70</a:t>
              </a:r>
              <a:endParaRPr lang="en-US"/>
            </a:p>
          </p:txBody>
        </p:sp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1869" y="1051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40</a:t>
              </a:r>
              <a:endParaRPr lang="en-US"/>
            </a:p>
          </p:txBody>
        </p: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 flipH="1">
              <a:off x="107" y="27"/>
              <a:ext cx="641" cy="640"/>
            </a:xfrm>
            <a:prstGeom prst="line">
              <a:avLst/>
            </a:prstGeom>
            <a:noFill/>
            <a:ln w="4286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27" y="27"/>
              <a:ext cx="641" cy="640"/>
            </a:xfrm>
            <a:prstGeom prst="line">
              <a:avLst/>
            </a:prstGeom>
            <a:noFill/>
            <a:ln w="42863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1389" y="1371"/>
              <a:ext cx="616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000000"/>
                  </a:solidFill>
                  <a:cs typeface="David" pitchFamily="2" charset="-79"/>
                </a:rPr>
                <a:t>עמרם</a:t>
              </a:r>
              <a:endParaRPr lang="en-US"/>
            </a:p>
          </p:txBody>
        </p:sp>
        <p:sp>
          <p:nvSpPr>
            <p:cNvPr id="15386" name="Oval 26"/>
            <p:cNvSpPr>
              <a:spLocks noChangeArrowheads="1"/>
            </p:cNvSpPr>
            <p:nvPr/>
          </p:nvSpPr>
          <p:spPr bwMode="auto">
            <a:xfrm>
              <a:off x="4432" y="907"/>
              <a:ext cx="482" cy="48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Line 27"/>
            <p:cNvSpPr>
              <a:spLocks noChangeShapeType="1"/>
            </p:cNvSpPr>
            <p:nvPr/>
          </p:nvSpPr>
          <p:spPr bwMode="auto">
            <a:xfrm>
              <a:off x="2030" y="1388"/>
              <a:ext cx="1" cy="16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Line 28"/>
            <p:cNvSpPr>
              <a:spLocks noChangeShapeType="1"/>
            </p:cNvSpPr>
            <p:nvPr/>
          </p:nvSpPr>
          <p:spPr bwMode="auto">
            <a:xfrm>
              <a:off x="2030" y="1548"/>
              <a:ext cx="2643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9" name="Line 29"/>
            <p:cNvSpPr>
              <a:spLocks noChangeShapeType="1"/>
            </p:cNvSpPr>
            <p:nvPr/>
          </p:nvSpPr>
          <p:spPr bwMode="auto">
            <a:xfrm flipV="1">
              <a:off x="4673" y="1388"/>
              <a:ext cx="1" cy="16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Rectangle 30"/>
            <p:cNvSpPr>
              <a:spLocks noChangeArrowheads="1"/>
            </p:cNvSpPr>
            <p:nvPr/>
          </p:nvSpPr>
          <p:spPr bwMode="auto">
            <a:xfrm>
              <a:off x="4593" y="1051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35</a:t>
              </a:r>
              <a:endParaRPr lang="en-US"/>
            </a:p>
          </p:txBody>
        </p:sp>
        <p:sp>
          <p:nvSpPr>
            <p:cNvPr id="15391" name="Rectangle 31"/>
            <p:cNvSpPr>
              <a:spLocks noChangeArrowheads="1"/>
            </p:cNvSpPr>
            <p:nvPr/>
          </p:nvSpPr>
          <p:spPr bwMode="auto">
            <a:xfrm>
              <a:off x="4834" y="1291"/>
              <a:ext cx="58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000000"/>
                  </a:solidFill>
                  <a:cs typeface="David" pitchFamily="2" charset="-79"/>
                </a:rPr>
                <a:t>יוכבד</a:t>
              </a:r>
              <a:endParaRPr lang="en-US"/>
            </a:p>
          </p:txBody>
        </p:sp>
        <p:sp>
          <p:nvSpPr>
            <p:cNvPr id="15392" name="Rectangle 32"/>
            <p:cNvSpPr>
              <a:spLocks noChangeArrowheads="1"/>
            </p:cNvSpPr>
            <p:nvPr/>
          </p:nvSpPr>
          <p:spPr bwMode="auto">
            <a:xfrm>
              <a:off x="4032" y="186"/>
              <a:ext cx="402" cy="402"/>
            </a:xfrm>
            <a:prstGeom prst="rect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Oval 33"/>
            <p:cNvSpPr>
              <a:spLocks noChangeArrowheads="1"/>
            </p:cNvSpPr>
            <p:nvPr/>
          </p:nvSpPr>
          <p:spPr bwMode="auto">
            <a:xfrm>
              <a:off x="5314" y="186"/>
              <a:ext cx="402" cy="40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Line 34"/>
            <p:cNvSpPr>
              <a:spLocks noChangeShapeType="1"/>
            </p:cNvSpPr>
            <p:nvPr/>
          </p:nvSpPr>
          <p:spPr bwMode="auto">
            <a:xfrm>
              <a:off x="4273" y="587"/>
              <a:ext cx="1" cy="16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Line 35"/>
            <p:cNvSpPr>
              <a:spLocks noChangeShapeType="1"/>
            </p:cNvSpPr>
            <p:nvPr/>
          </p:nvSpPr>
          <p:spPr bwMode="auto">
            <a:xfrm>
              <a:off x="4273" y="748"/>
              <a:ext cx="1282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Line 36"/>
            <p:cNvSpPr>
              <a:spLocks noChangeShapeType="1"/>
            </p:cNvSpPr>
            <p:nvPr/>
          </p:nvSpPr>
          <p:spPr bwMode="auto">
            <a:xfrm flipV="1">
              <a:off x="5555" y="587"/>
              <a:ext cx="1" cy="16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Line 37"/>
            <p:cNvSpPr>
              <a:spLocks noChangeShapeType="1"/>
            </p:cNvSpPr>
            <p:nvPr/>
          </p:nvSpPr>
          <p:spPr bwMode="auto">
            <a:xfrm>
              <a:off x="4673" y="748"/>
              <a:ext cx="1" cy="16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Rectangle 38"/>
            <p:cNvSpPr>
              <a:spLocks noChangeArrowheads="1"/>
            </p:cNvSpPr>
            <p:nvPr/>
          </p:nvSpPr>
          <p:spPr bwMode="auto">
            <a:xfrm>
              <a:off x="4113" y="250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65</a:t>
              </a:r>
              <a:endParaRPr lang="en-US"/>
            </a:p>
          </p:txBody>
        </p:sp>
        <p:sp>
          <p:nvSpPr>
            <p:cNvPr id="15399" name="Rectangle 39"/>
            <p:cNvSpPr>
              <a:spLocks noChangeArrowheads="1"/>
            </p:cNvSpPr>
            <p:nvPr/>
          </p:nvSpPr>
          <p:spPr bwMode="auto">
            <a:xfrm>
              <a:off x="5394" y="250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60</a:t>
              </a:r>
              <a:endParaRPr lang="en-US"/>
            </a:p>
          </p:txBody>
        </p:sp>
        <p:sp>
          <p:nvSpPr>
            <p:cNvPr id="15400" name="Oval 40"/>
            <p:cNvSpPr>
              <a:spLocks noChangeArrowheads="1"/>
            </p:cNvSpPr>
            <p:nvPr/>
          </p:nvSpPr>
          <p:spPr bwMode="auto">
            <a:xfrm>
              <a:off x="2189" y="1868"/>
              <a:ext cx="482" cy="482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1" name="Rectangle 41"/>
            <p:cNvSpPr>
              <a:spLocks noChangeArrowheads="1"/>
            </p:cNvSpPr>
            <p:nvPr/>
          </p:nvSpPr>
          <p:spPr bwMode="auto">
            <a:xfrm>
              <a:off x="3070" y="1868"/>
              <a:ext cx="402" cy="402"/>
            </a:xfrm>
            <a:prstGeom prst="rect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2" name="Rectangle 42"/>
            <p:cNvSpPr>
              <a:spLocks noChangeArrowheads="1"/>
            </p:cNvSpPr>
            <p:nvPr/>
          </p:nvSpPr>
          <p:spPr bwMode="auto">
            <a:xfrm>
              <a:off x="3952" y="1868"/>
              <a:ext cx="402" cy="402"/>
            </a:xfrm>
            <a:prstGeom prst="rect">
              <a:avLst/>
            </a:prstGeom>
            <a:solidFill>
              <a:srgbClr val="00FF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3" name="Line 43"/>
            <p:cNvSpPr>
              <a:spLocks noChangeShapeType="1"/>
            </p:cNvSpPr>
            <p:nvPr/>
          </p:nvSpPr>
          <p:spPr bwMode="auto">
            <a:xfrm flipV="1">
              <a:off x="2430" y="1548"/>
              <a:ext cx="1" cy="32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4" name="Line 44"/>
            <p:cNvSpPr>
              <a:spLocks noChangeShapeType="1"/>
            </p:cNvSpPr>
            <p:nvPr/>
          </p:nvSpPr>
          <p:spPr bwMode="auto">
            <a:xfrm flipV="1">
              <a:off x="3231" y="1548"/>
              <a:ext cx="1" cy="32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5" name="Line 45"/>
            <p:cNvSpPr>
              <a:spLocks noChangeShapeType="1"/>
            </p:cNvSpPr>
            <p:nvPr/>
          </p:nvSpPr>
          <p:spPr bwMode="auto">
            <a:xfrm flipV="1">
              <a:off x="4193" y="1548"/>
              <a:ext cx="1" cy="32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6" name="Rectangle 46"/>
            <p:cNvSpPr>
              <a:spLocks noChangeArrowheads="1"/>
            </p:cNvSpPr>
            <p:nvPr/>
          </p:nvSpPr>
          <p:spPr bwMode="auto">
            <a:xfrm>
              <a:off x="2350" y="2012"/>
              <a:ext cx="315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12</a:t>
              </a:r>
              <a:endParaRPr lang="en-US"/>
            </a:p>
          </p:txBody>
        </p:sp>
        <p:sp>
          <p:nvSpPr>
            <p:cNvPr id="15407" name="Rectangle 47"/>
            <p:cNvSpPr>
              <a:spLocks noChangeArrowheads="1"/>
            </p:cNvSpPr>
            <p:nvPr/>
          </p:nvSpPr>
          <p:spPr bwMode="auto">
            <a:xfrm>
              <a:off x="3231" y="1932"/>
              <a:ext cx="20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9</a:t>
              </a:r>
              <a:endParaRPr lang="en-US"/>
            </a:p>
          </p:txBody>
        </p:sp>
        <p:sp>
          <p:nvSpPr>
            <p:cNvPr id="15408" name="Rectangle 48"/>
            <p:cNvSpPr>
              <a:spLocks noChangeArrowheads="1"/>
            </p:cNvSpPr>
            <p:nvPr/>
          </p:nvSpPr>
          <p:spPr bwMode="auto">
            <a:xfrm>
              <a:off x="4033" y="1932"/>
              <a:ext cx="20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3000" b="1">
                  <a:solidFill>
                    <a:srgbClr val="000000"/>
                  </a:solidFill>
                  <a:cs typeface="David" pitchFamily="2" charset="-79"/>
                </a:rPr>
                <a:t>6</a:t>
              </a:r>
              <a:endParaRPr lang="en-US"/>
            </a:p>
          </p:txBody>
        </p:sp>
        <p:sp>
          <p:nvSpPr>
            <p:cNvPr id="15409" name="Rectangle 49"/>
            <p:cNvSpPr>
              <a:spLocks noChangeArrowheads="1"/>
            </p:cNvSpPr>
            <p:nvPr/>
          </p:nvSpPr>
          <p:spPr bwMode="auto">
            <a:xfrm>
              <a:off x="2190" y="2333"/>
              <a:ext cx="583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000000"/>
                  </a:solidFill>
                  <a:cs typeface="David" pitchFamily="2" charset="-79"/>
                </a:rPr>
                <a:t>מרים</a:t>
              </a:r>
              <a:endParaRPr lang="en-US"/>
            </a:p>
          </p:txBody>
        </p:sp>
        <p:sp>
          <p:nvSpPr>
            <p:cNvPr id="15410" name="Rectangle 50"/>
            <p:cNvSpPr>
              <a:spLocks noChangeArrowheads="1"/>
            </p:cNvSpPr>
            <p:nvPr/>
          </p:nvSpPr>
          <p:spPr bwMode="auto">
            <a:xfrm>
              <a:off x="2991" y="2333"/>
              <a:ext cx="623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000000"/>
                  </a:solidFill>
                  <a:cs typeface="David" pitchFamily="2" charset="-79"/>
                </a:rPr>
                <a:t>אהרון</a:t>
              </a:r>
              <a:endParaRPr lang="en-US"/>
            </a:p>
          </p:txBody>
        </p:sp>
        <p:sp>
          <p:nvSpPr>
            <p:cNvPr id="15411" name="Rectangle 51"/>
            <p:cNvSpPr>
              <a:spLocks noChangeArrowheads="1"/>
            </p:cNvSpPr>
            <p:nvPr/>
          </p:nvSpPr>
          <p:spPr bwMode="auto">
            <a:xfrm>
              <a:off x="3952" y="2333"/>
              <a:ext cx="54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000000"/>
                  </a:solidFill>
                  <a:cs typeface="David" pitchFamily="2" charset="-79"/>
                </a:rPr>
                <a:t>משה</a:t>
              </a:r>
              <a:endParaRPr lang="en-US"/>
            </a:p>
          </p:txBody>
        </p:sp>
        <p:sp>
          <p:nvSpPr>
            <p:cNvPr id="15412" name="Line 52"/>
            <p:cNvSpPr>
              <a:spLocks noChangeShapeType="1"/>
            </p:cNvSpPr>
            <p:nvPr/>
          </p:nvSpPr>
          <p:spPr bwMode="auto">
            <a:xfrm flipH="1">
              <a:off x="2030" y="1148"/>
              <a:ext cx="2403" cy="240"/>
            </a:xfrm>
            <a:prstGeom prst="line">
              <a:avLst/>
            </a:prstGeom>
            <a:noFill/>
            <a:ln w="42863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3" name="Line 53"/>
            <p:cNvSpPr>
              <a:spLocks noChangeShapeType="1"/>
            </p:cNvSpPr>
            <p:nvPr/>
          </p:nvSpPr>
          <p:spPr bwMode="auto">
            <a:xfrm>
              <a:off x="2110" y="1388"/>
              <a:ext cx="2003" cy="481"/>
            </a:xfrm>
            <a:prstGeom prst="line">
              <a:avLst/>
            </a:prstGeom>
            <a:noFill/>
            <a:ln w="84138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4" name="Line 54"/>
            <p:cNvSpPr>
              <a:spLocks noChangeShapeType="1"/>
            </p:cNvSpPr>
            <p:nvPr/>
          </p:nvSpPr>
          <p:spPr bwMode="auto">
            <a:xfrm flipV="1">
              <a:off x="4113" y="1148"/>
              <a:ext cx="320" cy="721"/>
            </a:xfrm>
            <a:prstGeom prst="line">
              <a:avLst/>
            </a:prstGeom>
            <a:noFill/>
            <a:ln w="84138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55"/>
            <p:cNvSpPr>
              <a:spLocks noChangeShapeType="1"/>
            </p:cNvSpPr>
            <p:nvPr/>
          </p:nvSpPr>
          <p:spPr bwMode="auto">
            <a:xfrm flipH="1">
              <a:off x="5154" y="1629"/>
              <a:ext cx="160" cy="240"/>
            </a:xfrm>
            <a:prstGeom prst="line">
              <a:avLst/>
            </a:prstGeom>
            <a:noFill/>
            <a:ln w="84138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56"/>
            <p:cNvSpPr>
              <a:spLocks noChangeShapeType="1"/>
            </p:cNvSpPr>
            <p:nvPr/>
          </p:nvSpPr>
          <p:spPr bwMode="auto">
            <a:xfrm>
              <a:off x="5154" y="1869"/>
              <a:ext cx="160" cy="240"/>
            </a:xfrm>
            <a:prstGeom prst="line">
              <a:avLst/>
            </a:prstGeom>
            <a:noFill/>
            <a:ln w="84138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57"/>
            <p:cNvSpPr>
              <a:spLocks noChangeShapeType="1"/>
            </p:cNvSpPr>
            <p:nvPr/>
          </p:nvSpPr>
          <p:spPr bwMode="auto">
            <a:xfrm flipV="1">
              <a:off x="5314" y="1869"/>
              <a:ext cx="161" cy="240"/>
            </a:xfrm>
            <a:prstGeom prst="line">
              <a:avLst/>
            </a:prstGeom>
            <a:noFill/>
            <a:ln w="84138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58"/>
            <p:cNvSpPr>
              <a:spLocks noChangeShapeType="1"/>
            </p:cNvSpPr>
            <p:nvPr/>
          </p:nvSpPr>
          <p:spPr bwMode="auto">
            <a:xfrm flipH="1" flipV="1">
              <a:off x="5394" y="1709"/>
              <a:ext cx="81" cy="160"/>
            </a:xfrm>
            <a:prstGeom prst="line">
              <a:avLst/>
            </a:prstGeom>
            <a:noFill/>
            <a:ln w="84138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9" name="Line 59"/>
            <p:cNvSpPr>
              <a:spLocks noChangeShapeType="1"/>
            </p:cNvSpPr>
            <p:nvPr/>
          </p:nvSpPr>
          <p:spPr bwMode="auto">
            <a:xfrm flipH="1" flipV="1">
              <a:off x="5314" y="1629"/>
              <a:ext cx="80" cy="80"/>
            </a:xfrm>
            <a:prstGeom prst="line">
              <a:avLst/>
            </a:prstGeom>
            <a:noFill/>
            <a:ln w="84138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0" name="Rectangle 60"/>
            <p:cNvSpPr>
              <a:spLocks noChangeArrowheads="1"/>
            </p:cNvSpPr>
            <p:nvPr/>
          </p:nvSpPr>
          <p:spPr bwMode="auto">
            <a:xfrm>
              <a:off x="5154" y="2172"/>
              <a:ext cx="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3000" b="1">
                  <a:solidFill>
                    <a:srgbClr val="FFFF99"/>
                  </a:solidFill>
                  <a:cs typeface="David" pitchFamily="2" charset="-79"/>
                </a:rPr>
                <a:t>חכם</a:t>
              </a:r>
              <a:endParaRPr lang="en-US">
                <a:solidFill>
                  <a:srgbClr val="FFFF99"/>
                </a:solidFill>
              </a:endParaRPr>
            </a:p>
          </p:txBody>
        </p:sp>
        <p:sp>
          <p:nvSpPr>
            <p:cNvPr id="15421" name="Line 61"/>
            <p:cNvSpPr>
              <a:spLocks noChangeShapeType="1"/>
            </p:cNvSpPr>
            <p:nvPr/>
          </p:nvSpPr>
          <p:spPr bwMode="auto">
            <a:xfrm>
              <a:off x="4113" y="1869"/>
              <a:ext cx="1041" cy="1"/>
            </a:xfrm>
            <a:prstGeom prst="line">
              <a:avLst/>
            </a:prstGeom>
            <a:noFill/>
            <a:ln w="127000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2" name="Line 62"/>
            <p:cNvSpPr>
              <a:spLocks noChangeShapeType="1"/>
            </p:cNvSpPr>
            <p:nvPr/>
          </p:nvSpPr>
          <p:spPr bwMode="auto">
            <a:xfrm flipH="1" flipV="1">
              <a:off x="4433" y="1148"/>
              <a:ext cx="721" cy="721"/>
            </a:xfrm>
            <a:prstGeom prst="line">
              <a:avLst/>
            </a:prstGeom>
            <a:noFill/>
            <a:ln w="127000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3" name="Rectangle 63"/>
            <p:cNvSpPr>
              <a:spLocks noChangeArrowheads="1"/>
            </p:cNvSpPr>
            <p:nvPr/>
          </p:nvSpPr>
          <p:spPr bwMode="auto">
            <a:xfrm>
              <a:off x="4593" y="1972"/>
              <a:ext cx="3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2300" b="1">
                  <a:solidFill>
                    <a:srgbClr val="FFFF99"/>
                  </a:solidFill>
                  <a:cs typeface="David" pitchFamily="2" charset="-79"/>
                </a:rPr>
                <a:t>כדור</a:t>
              </a:r>
              <a:endParaRPr lang="en-US">
                <a:solidFill>
                  <a:srgbClr val="FFFF99"/>
                </a:solidFill>
              </a:endParaRPr>
            </a:p>
          </p:txBody>
        </p:sp>
        <p:sp>
          <p:nvSpPr>
            <p:cNvPr id="15424" name="Rectangle 64"/>
            <p:cNvSpPr>
              <a:spLocks noChangeArrowheads="1"/>
            </p:cNvSpPr>
            <p:nvPr/>
          </p:nvSpPr>
          <p:spPr bwMode="auto">
            <a:xfrm>
              <a:off x="4593" y="2132"/>
              <a:ext cx="388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2300" b="1">
                  <a:solidFill>
                    <a:srgbClr val="FFFF99"/>
                  </a:solidFill>
                  <a:cs typeface="David" pitchFamily="2" charset="-79"/>
                </a:rPr>
                <a:t>פעמון</a:t>
              </a:r>
              <a:endParaRPr lang="en-US">
                <a:solidFill>
                  <a:srgbClr val="FFFF99"/>
                </a:solidFill>
              </a:endParaRPr>
            </a:p>
          </p:txBody>
        </p:sp>
        <p:sp>
          <p:nvSpPr>
            <p:cNvPr id="15425" name="Rectangle 65"/>
            <p:cNvSpPr>
              <a:spLocks noChangeArrowheads="1"/>
            </p:cNvSpPr>
            <p:nvPr/>
          </p:nvSpPr>
          <p:spPr bwMode="auto">
            <a:xfrm>
              <a:off x="4593" y="2292"/>
              <a:ext cx="33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2300" b="1">
                  <a:solidFill>
                    <a:srgbClr val="FFFF99"/>
                  </a:solidFill>
                  <a:cs typeface="David" pitchFamily="2" charset="-79"/>
                </a:rPr>
                <a:t>עצות</a:t>
              </a:r>
              <a:endParaRPr lang="en-US">
                <a:solidFill>
                  <a:srgbClr val="FFFF99"/>
                </a:solidFill>
              </a:endParaRPr>
            </a:p>
          </p:txBody>
        </p:sp>
        <p:sp>
          <p:nvSpPr>
            <p:cNvPr id="15426" name="Rectangle 66"/>
            <p:cNvSpPr>
              <a:spLocks noChangeArrowheads="1"/>
            </p:cNvSpPr>
            <p:nvPr/>
          </p:nvSpPr>
          <p:spPr bwMode="auto">
            <a:xfrm>
              <a:off x="4593" y="2453"/>
              <a:ext cx="438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he-IL" sz="2300" b="1">
                  <a:solidFill>
                    <a:srgbClr val="FFFF99"/>
                  </a:solidFill>
                  <a:cs typeface="David" pitchFamily="2" charset="-79"/>
                </a:rPr>
                <a:t>תסכול</a:t>
              </a:r>
              <a:endParaRPr lang="en-US">
                <a:solidFill>
                  <a:srgbClr val="FFFF99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utoUpdateAnimBg="0"/>
      <p:bldP spid="15365" grpId="0" autoUpdateAnimBg="0"/>
      <p:bldP spid="15366" grpId="0" animBg="1"/>
      <p:bldP spid="153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he-IL" b="1">
                <a:solidFill>
                  <a:schemeClr val="tx1"/>
                </a:solidFill>
              </a:rPr>
              <a:t>טיפול</a:t>
            </a:r>
            <a:r>
              <a:rPr lang="he-IL">
                <a:solidFill>
                  <a:schemeClr val="tx1"/>
                </a:solidFill>
              </a:rPr>
              <a:t> </a:t>
            </a:r>
            <a:r>
              <a:rPr lang="he-IL" b="1">
                <a:solidFill>
                  <a:schemeClr val="tx1"/>
                </a:solidFill>
              </a:rPr>
              <a:t>אסטרטגי</a:t>
            </a:r>
            <a:r>
              <a:rPr lang="he-IL" b="1">
                <a:solidFill>
                  <a:schemeClr val="tx1"/>
                </a:solidFill>
                <a:cs typeface="Aharoni" pitchFamily="2" charset="-79"/>
              </a:rPr>
              <a:t/>
            </a:r>
            <a:br>
              <a:rPr lang="he-IL" b="1">
                <a:solidFill>
                  <a:schemeClr val="tx1"/>
                </a:solidFill>
                <a:cs typeface="Aharoni" pitchFamily="2" charset="-79"/>
              </a:rPr>
            </a:br>
            <a:r>
              <a:rPr lang="en-US" b="1">
                <a:solidFill>
                  <a:schemeClr val="tx1"/>
                </a:solidFill>
                <a:cs typeface="Aharoni" pitchFamily="2" charset="-79"/>
              </a:rPr>
              <a:t>A STRATEGIC THERAPY</a:t>
            </a:r>
            <a:endParaRPr lang="he-IL" b="1">
              <a:solidFill>
                <a:schemeClr val="tx1"/>
              </a:solidFill>
              <a:cs typeface="Aharoni" pitchFamily="2" charset="-79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295400"/>
            <a:ext cx="6781800" cy="1219200"/>
          </a:xfrm>
        </p:spPr>
        <p:txBody>
          <a:bodyPr/>
          <a:lstStyle/>
          <a:p>
            <a:r>
              <a:rPr lang="en-US" sz="3600" b="1">
                <a:cs typeface="Aharoni" pitchFamily="2" charset="-79"/>
              </a:rPr>
              <a:t>Milton Erickson   </a:t>
            </a:r>
          </a:p>
          <a:p>
            <a:r>
              <a:rPr lang="en-US" sz="2400" b="1" i="1">
                <a:cs typeface="Aharoni" pitchFamily="2" charset="-79"/>
              </a:rPr>
              <a:t>Uncommon Therapy,  pp.206 ff.</a:t>
            </a:r>
            <a:endParaRPr lang="en-US" sz="240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752600" y="2514600"/>
          <a:ext cx="5480050" cy="2444750"/>
        </p:xfrm>
        <a:graphic>
          <a:graphicData uri="http://schemas.openxmlformats.org/presentationml/2006/ole">
            <p:oleObj spid="_x0000_s8194" name="Microsoft Drawing" r:id="rId4" imgW="5478480" imgH="2444760" progId="MSDraw">
              <p:embed/>
            </p:oleObj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4953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/>
            <a:r>
              <a:rPr lang="he-IL" sz="3200">
                <a:solidFill>
                  <a:srgbClr val="FFFF99"/>
                </a:solidFill>
                <a:latin typeface="Aharoni" pitchFamily="2" charset="-79"/>
              </a:rPr>
              <a:t>.1 עמרם "מרגיש בפנים" אז "אפשר לשכוח אותו"</a:t>
            </a:r>
            <a:endParaRPr lang="he-IL" sz="3200">
              <a:solidFill>
                <a:srgbClr val="FFFF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he-IL" b="1">
                <a:solidFill>
                  <a:schemeClr val="tx1"/>
                </a:solidFill>
              </a:rPr>
              <a:t>טיפול</a:t>
            </a:r>
            <a:r>
              <a:rPr lang="he-IL">
                <a:solidFill>
                  <a:schemeClr val="tx1"/>
                </a:solidFill>
              </a:rPr>
              <a:t> </a:t>
            </a:r>
            <a:r>
              <a:rPr lang="he-IL" b="1">
                <a:solidFill>
                  <a:schemeClr val="tx1"/>
                </a:solidFill>
              </a:rPr>
              <a:t>אסטרטגי</a:t>
            </a:r>
            <a:r>
              <a:rPr lang="he-IL" b="1">
                <a:solidFill>
                  <a:schemeClr val="tx1"/>
                </a:solidFill>
                <a:cs typeface="Aharoni" pitchFamily="2" charset="-79"/>
              </a:rPr>
              <a:t/>
            </a:r>
            <a:br>
              <a:rPr lang="he-IL" b="1">
                <a:solidFill>
                  <a:schemeClr val="tx1"/>
                </a:solidFill>
                <a:cs typeface="Aharoni" pitchFamily="2" charset="-79"/>
              </a:rPr>
            </a:br>
            <a:r>
              <a:rPr lang="he-IL" b="1">
                <a:solidFill>
                  <a:schemeClr val="tx1"/>
                </a:solidFill>
                <a:cs typeface="Aharoni" pitchFamily="2" charset="-79"/>
              </a:rPr>
              <a:t> </a:t>
            </a:r>
            <a:r>
              <a:rPr lang="en-US" b="1">
                <a:cs typeface="Aharoni" pitchFamily="2" charset="-79"/>
              </a:rPr>
              <a:t>Milton Erickson</a:t>
            </a:r>
            <a:r>
              <a:rPr lang="he-IL" b="1">
                <a:cs typeface="Aharoni" pitchFamily="2" charset="-79"/>
              </a:rPr>
              <a:t> </a:t>
            </a: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905000" y="1219200"/>
          <a:ext cx="5486400" cy="2447925"/>
        </p:xfrm>
        <a:graphic>
          <a:graphicData uri="http://schemas.openxmlformats.org/presentationml/2006/ole">
            <p:oleObj spid="_x0000_s9218" name="Microsoft Drawing" r:id="rId4" imgW="5478480" imgH="2444760" progId="MSDraw">
              <p:embed/>
            </p:oleObj>
          </a:graphicData>
        </a:graphic>
      </p:graphicFrame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3657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he-IL" sz="3200">
                <a:solidFill>
                  <a:srgbClr val="FFFF99"/>
                </a:solidFill>
                <a:latin typeface="Aharoni" pitchFamily="2" charset="-79"/>
              </a:rPr>
              <a:t>.1 עמרם "מרגיש בפנים" אז "אפשר לשכוח אותו"</a:t>
            </a:r>
            <a:endParaRPr lang="he-IL" sz="3200">
              <a:solidFill>
                <a:srgbClr val="FFFF99"/>
              </a:solidFill>
              <a:latin typeface="Times New Roman" pitchFamily="18" charset="0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0" y="4267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he-IL" sz="3600" b="1">
                <a:solidFill>
                  <a:schemeClr val="hlink"/>
                </a:solidFill>
                <a:latin typeface="Aharoni" pitchFamily="2" charset="-79"/>
              </a:rPr>
              <a:t>2.יוכבד תסבול יותר: תקום לבדוק ב5:00-</a:t>
            </a:r>
            <a:r>
              <a:rPr lang="he-IL" sz="2400" b="1">
                <a:solidFill>
                  <a:schemeClr val="hlink"/>
                </a:solidFill>
                <a:latin typeface="Aharoni" pitchFamily="2" charset="-79"/>
              </a:rPr>
              <a:t> </a:t>
            </a:r>
            <a:endParaRPr lang="he-IL" sz="24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 rot="914535">
            <a:off x="5394325" y="2054225"/>
            <a:ext cx="533400" cy="1219200"/>
          </a:xfrm>
          <a:prstGeom prst="curvedRightArrow">
            <a:avLst>
              <a:gd name="adj1" fmla="val 45714"/>
              <a:gd name="adj2" fmla="val 91429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0" y="48768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he-IL" sz="3200" b="1">
                <a:solidFill>
                  <a:srgbClr val="6AFAA1"/>
                </a:solidFill>
                <a:latin typeface="Times New Roman" pitchFamily="18" charset="0"/>
              </a:rPr>
              <a:t>3. משה מרטיב: כתב-יד   משה יבש: ממשיך לישון</a:t>
            </a:r>
            <a:endParaRPr lang="he-IL" sz="2400">
              <a:solidFill>
                <a:srgbClr val="6AFAA1"/>
              </a:solidFill>
              <a:latin typeface="Times New Roman" pitchFamily="18" charset="0"/>
            </a:endParaRP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 flipV="1">
            <a:off x="6019800" y="2667000"/>
            <a:ext cx="1600200" cy="1219200"/>
          </a:xfrm>
          <a:custGeom>
            <a:avLst/>
            <a:gdLst>
              <a:gd name="G0" fmla="+- -2282067 0 0"/>
              <a:gd name="G1" fmla="+- -11796480 0 0"/>
              <a:gd name="G2" fmla="+- -2282067 0 -11796480"/>
              <a:gd name="G3" fmla="+- 10800 0 0"/>
              <a:gd name="G4" fmla="+- 0 0 -228206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994 0 0"/>
              <a:gd name="G9" fmla="+- 0 0 -11796480"/>
              <a:gd name="G10" fmla="+- 6994 0 2700"/>
              <a:gd name="G11" fmla="cos G10 -2282067"/>
              <a:gd name="G12" fmla="sin G10 -2282067"/>
              <a:gd name="G13" fmla="cos 13500 -2282067"/>
              <a:gd name="G14" fmla="sin 13500 -2282067"/>
              <a:gd name="G15" fmla="+- G11 10800 0"/>
              <a:gd name="G16" fmla="+- G12 10800 0"/>
              <a:gd name="G17" fmla="+- G13 10800 0"/>
              <a:gd name="G18" fmla="+- G14 10800 0"/>
              <a:gd name="G19" fmla="*/ 6994 1 2"/>
              <a:gd name="G20" fmla="+- G19 5400 0"/>
              <a:gd name="G21" fmla="cos G20 -2282067"/>
              <a:gd name="G22" fmla="sin G20 -2282067"/>
              <a:gd name="G23" fmla="+- G21 10800 0"/>
              <a:gd name="G24" fmla="+- G12 G23 G22"/>
              <a:gd name="G25" fmla="+- G22 G23 G11"/>
              <a:gd name="G26" fmla="cos 10800 -2282067"/>
              <a:gd name="G27" fmla="sin 10800 -2282067"/>
              <a:gd name="G28" fmla="cos 6994 -2282067"/>
              <a:gd name="G29" fmla="sin 6994 -228206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-228206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994 G39"/>
              <a:gd name="G43" fmla="sin 699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7568 w 21600"/>
              <a:gd name="T5" fmla="*/ 494 h 21600"/>
              <a:gd name="T6" fmla="*/ 1903 w 21600"/>
              <a:gd name="T7" fmla="*/ 10800 h 21600"/>
              <a:gd name="T8" fmla="*/ 8707 w 21600"/>
              <a:gd name="T9" fmla="*/ 4126 h 21600"/>
              <a:gd name="T10" fmla="*/ 21882 w 21600"/>
              <a:gd name="T11" fmla="*/ 3091 h 21600"/>
              <a:gd name="T12" fmla="*/ 20732 w 21600"/>
              <a:gd name="T13" fmla="*/ 9497 h 21600"/>
              <a:gd name="T14" fmla="*/ 14325 w 21600"/>
              <a:gd name="T15" fmla="*/ 834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541" y="6806"/>
                </a:moveTo>
                <a:cubicBezTo>
                  <a:pt x="15234" y="4926"/>
                  <a:pt x="13089" y="3806"/>
                  <a:pt x="10800" y="3806"/>
                </a:cubicBezTo>
                <a:cubicBezTo>
                  <a:pt x="6937" y="3806"/>
                  <a:pt x="3806" y="6937"/>
                  <a:pt x="3806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4335" y="0"/>
                  <a:pt x="17647" y="1730"/>
                  <a:pt x="19666" y="4632"/>
                </a:cubicBezTo>
                <a:lnTo>
                  <a:pt x="21882" y="3091"/>
                </a:lnTo>
                <a:lnTo>
                  <a:pt x="20732" y="9497"/>
                </a:lnTo>
                <a:lnTo>
                  <a:pt x="14325" y="8348"/>
                </a:lnTo>
                <a:lnTo>
                  <a:pt x="16541" y="6806"/>
                </a:lnTo>
                <a:close/>
              </a:path>
            </a:pathLst>
          </a:custGeom>
          <a:gradFill rotWithShape="1">
            <a:gsLst>
              <a:gs pos="0">
                <a:srgbClr val="6AFAA1">
                  <a:alpha val="20000"/>
                </a:srgbClr>
              </a:gs>
              <a:gs pos="100000">
                <a:srgbClr val="6AFAA1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 rot="4647039" flipH="1">
            <a:off x="5953125" y="2309813"/>
            <a:ext cx="2362200" cy="1524000"/>
          </a:xfrm>
          <a:custGeom>
            <a:avLst/>
            <a:gdLst>
              <a:gd name="G0" fmla="+- -1287934 0 0"/>
              <a:gd name="G1" fmla="+- -7810157 0 0"/>
              <a:gd name="G2" fmla="+- -1287934 0 -7810157"/>
              <a:gd name="G3" fmla="+- 10800 0 0"/>
              <a:gd name="G4" fmla="+- 0 0 -128793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650 0 0"/>
              <a:gd name="G9" fmla="+- 0 0 -7810157"/>
              <a:gd name="G10" fmla="+- 7650 0 2700"/>
              <a:gd name="G11" fmla="cos G10 -1287934"/>
              <a:gd name="G12" fmla="sin G10 -1287934"/>
              <a:gd name="G13" fmla="cos 13500 -1287934"/>
              <a:gd name="G14" fmla="sin 13500 -1287934"/>
              <a:gd name="G15" fmla="+- G11 10800 0"/>
              <a:gd name="G16" fmla="+- G12 10800 0"/>
              <a:gd name="G17" fmla="+- G13 10800 0"/>
              <a:gd name="G18" fmla="+- G14 10800 0"/>
              <a:gd name="G19" fmla="*/ 7650 1 2"/>
              <a:gd name="G20" fmla="+- G19 5400 0"/>
              <a:gd name="G21" fmla="cos G20 -1287934"/>
              <a:gd name="G22" fmla="sin G20 -1287934"/>
              <a:gd name="G23" fmla="+- G21 10800 0"/>
              <a:gd name="G24" fmla="+- G12 G23 G22"/>
              <a:gd name="G25" fmla="+- G22 G23 G11"/>
              <a:gd name="G26" fmla="cos 10800 -1287934"/>
              <a:gd name="G27" fmla="sin 10800 -1287934"/>
              <a:gd name="G28" fmla="cos 7650 -1287934"/>
              <a:gd name="G29" fmla="sin 7650 -128793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810157"/>
              <a:gd name="G36" fmla="sin G34 -7810157"/>
              <a:gd name="G37" fmla="+/ -7810157 -128793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650 G39"/>
              <a:gd name="G43" fmla="sin 765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597 w 21600"/>
              <a:gd name="T5" fmla="*/ 689 h 21600"/>
              <a:gd name="T6" fmla="*/ 6303 w 21600"/>
              <a:gd name="T7" fmla="*/ 2745 h 21600"/>
              <a:gd name="T8" fmla="*/ 13489 w 21600"/>
              <a:gd name="T9" fmla="*/ 3638 h 21600"/>
              <a:gd name="T10" fmla="*/ 23513 w 21600"/>
              <a:gd name="T11" fmla="*/ 6259 h 21600"/>
              <a:gd name="T12" fmla="*/ 20925 w 21600"/>
              <a:gd name="T13" fmla="*/ 11723 h 21600"/>
              <a:gd name="T14" fmla="*/ 15461 w 21600"/>
              <a:gd name="T15" fmla="*/ 9135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04" y="8227"/>
                </a:moveTo>
                <a:cubicBezTo>
                  <a:pt x="16917" y="5182"/>
                  <a:pt x="14033" y="3150"/>
                  <a:pt x="10800" y="3150"/>
                </a:cubicBezTo>
                <a:cubicBezTo>
                  <a:pt x="9494" y="3149"/>
                  <a:pt x="8210" y="3484"/>
                  <a:pt x="7070" y="4120"/>
                </a:cubicBezTo>
                <a:lnTo>
                  <a:pt x="5535" y="1370"/>
                </a:lnTo>
                <a:cubicBezTo>
                  <a:pt x="7144" y="471"/>
                  <a:pt x="8957" y="-1"/>
                  <a:pt x="10800" y="0"/>
                </a:cubicBezTo>
                <a:cubicBezTo>
                  <a:pt x="15364" y="0"/>
                  <a:pt x="19435" y="2869"/>
                  <a:pt x="20970" y="7167"/>
                </a:cubicBezTo>
                <a:lnTo>
                  <a:pt x="23513" y="6259"/>
                </a:lnTo>
                <a:lnTo>
                  <a:pt x="20925" y="11723"/>
                </a:lnTo>
                <a:lnTo>
                  <a:pt x="15461" y="9135"/>
                </a:lnTo>
                <a:lnTo>
                  <a:pt x="18004" y="8227"/>
                </a:lnTo>
                <a:close/>
              </a:path>
            </a:pathLst>
          </a:custGeom>
          <a:solidFill>
            <a:srgbClr val="6AFA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 rot="4647039" flipH="1">
            <a:off x="5676900" y="2400300"/>
            <a:ext cx="1600200" cy="1524000"/>
          </a:xfrm>
          <a:custGeom>
            <a:avLst/>
            <a:gdLst>
              <a:gd name="G0" fmla="+- -1287934 0 0"/>
              <a:gd name="G1" fmla="+- -7810157 0 0"/>
              <a:gd name="G2" fmla="+- -1287934 0 -7810157"/>
              <a:gd name="G3" fmla="+- 10800 0 0"/>
              <a:gd name="G4" fmla="+- 0 0 -128793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650 0 0"/>
              <a:gd name="G9" fmla="+- 0 0 -7810157"/>
              <a:gd name="G10" fmla="+- 7650 0 2700"/>
              <a:gd name="G11" fmla="cos G10 -1287934"/>
              <a:gd name="G12" fmla="sin G10 -1287934"/>
              <a:gd name="G13" fmla="cos 13500 -1287934"/>
              <a:gd name="G14" fmla="sin 13500 -1287934"/>
              <a:gd name="G15" fmla="+- G11 10800 0"/>
              <a:gd name="G16" fmla="+- G12 10800 0"/>
              <a:gd name="G17" fmla="+- G13 10800 0"/>
              <a:gd name="G18" fmla="+- G14 10800 0"/>
              <a:gd name="G19" fmla="*/ 7650 1 2"/>
              <a:gd name="G20" fmla="+- G19 5400 0"/>
              <a:gd name="G21" fmla="cos G20 -1287934"/>
              <a:gd name="G22" fmla="sin G20 -1287934"/>
              <a:gd name="G23" fmla="+- G21 10800 0"/>
              <a:gd name="G24" fmla="+- G12 G23 G22"/>
              <a:gd name="G25" fmla="+- G22 G23 G11"/>
              <a:gd name="G26" fmla="cos 10800 -1287934"/>
              <a:gd name="G27" fmla="sin 10800 -1287934"/>
              <a:gd name="G28" fmla="cos 7650 -1287934"/>
              <a:gd name="G29" fmla="sin 7650 -128793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810157"/>
              <a:gd name="G36" fmla="sin G34 -7810157"/>
              <a:gd name="G37" fmla="+/ -7810157 -128793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650 G39"/>
              <a:gd name="G43" fmla="sin 765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597 w 21600"/>
              <a:gd name="T5" fmla="*/ 689 h 21600"/>
              <a:gd name="T6" fmla="*/ 6303 w 21600"/>
              <a:gd name="T7" fmla="*/ 2745 h 21600"/>
              <a:gd name="T8" fmla="*/ 13489 w 21600"/>
              <a:gd name="T9" fmla="*/ 3638 h 21600"/>
              <a:gd name="T10" fmla="*/ 23513 w 21600"/>
              <a:gd name="T11" fmla="*/ 6259 h 21600"/>
              <a:gd name="T12" fmla="*/ 20925 w 21600"/>
              <a:gd name="T13" fmla="*/ 11723 h 21600"/>
              <a:gd name="T14" fmla="*/ 15461 w 21600"/>
              <a:gd name="T15" fmla="*/ 9135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004" y="8227"/>
                </a:moveTo>
                <a:cubicBezTo>
                  <a:pt x="16917" y="5182"/>
                  <a:pt x="14033" y="3150"/>
                  <a:pt x="10800" y="3150"/>
                </a:cubicBezTo>
                <a:cubicBezTo>
                  <a:pt x="9494" y="3149"/>
                  <a:pt x="8210" y="3484"/>
                  <a:pt x="7070" y="4120"/>
                </a:cubicBezTo>
                <a:lnTo>
                  <a:pt x="5535" y="1370"/>
                </a:lnTo>
                <a:cubicBezTo>
                  <a:pt x="7144" y="471"/>
                  <a:pt x="8957" y="-1"/>
                  <a:pt x="10800" y="0"/>
                </a:cubicBezTo>
                <a:cubicBezTo>
                  <a:pt x="15364" y="0"/>
                  <a:pt x="19435" y="2869"/>
                  <a:pt x="20970" y="7167"/>
                </a:cubicBezTo>
                <a:lnTo>
                  <a:pt x="23513" y="6259"/>
                </a:lnTo>
                <a:lnTo>
                  <a:pt x="20925" y="11723"/>
                </a:lnTo>
                <a:lnTo>
                  <a:pt x="15461" y="9135"/>
                </a:lnTo>
                <a:lnTo>
                  <a:pt x="18004" y="8227"/>
                </a:lnTo>
                <a:close/>
              </a:path>
            </a:pathLst>
          </a:custGeom>
          <a:solidFill>
            <a:srgbClr val="6AFA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696200" y="2057400"/>
            <a:ext cx="144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6AFAA1"/>
                </a:solidFill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יבש=+</a:t>
            </a:r>
            <a:endParaRPr lang="he-IL" sz="2400">
              <a:solidFill>
                <a:srgbClr val="6AFAA1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5791200" y="2743200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he-IL" sz="3200" b="1">
                <a:solidFill>
                  <a:srgbClr val="6AFAA1"/>
                </a:solidFill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רטוב - כתיבה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0" y="5410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he-IL" sz="3600" b="1">
                <a:solidFill>
                  <a:srgbClr val="FFCCCC"/>
                </a:solidFill>
                <a:latin typeface="Times New Roman" pitchFamily="18" charset="0"/>
              </a:rPr>
              <a:t>4. </a:t>
            </a:r>
            <a:r>
              <a:rPr lang="he-IL" sz="3600" b="1">
                <a:solidFill>
                  <a:srgbClr val="FFCCCC"/>
                </a:solidFill>
                <a:latin typeface="Aharoni" pitchFamily="2" charset="-79"/>
              </a:rPr>
              <a:t>יוכבד מצליחה</a:t>
            </a:r>
            <a:endParaRPr lang="he-IL" sz="2400" b="1">
              <a:solidFill>
                <a:srgbClr val="FFCCCC"/>
              </a:solidFill>
              <a:latin typeface="Aharoni" pitchFamily="2" charset="-79"/>
            </a:endParaRP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0" y="60198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he-IL" sz="3600" b="1">
                <a:solidFill>
                  <a:srgbClr val="00FFFF"/>
                </a:solidFill>
                <a:latin typeface="Times New Roman" pitchFamily="18" charset="0"/>
              </a:rPr>
              <a:t>5. עמרם מתקרב</a:t>
            </a:r>
            <a:endParaRPr lang="he-IL" sz="2400">
              <a:solidFill>
                <a:srgbClr val="00FFFF"/>
              </a:solidFill>
              <a:latin typeface="Times New Roman" pitchFamily="18" charset="0"/>
            </a:endParaRPr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 flipH="1">
            <a:off x="4648200" y="1828800"/>
            <a:ext cx="1600200" cy="1524000"/>
          </a:xfrm>
          <a:custGeom>
            <a:avLst/>
            <a:gdLst>
              <a:gd name="G0" fmla="+- 6651471 0 0"/>
              <a:gd name="G1" fmla="+- -11796480 0 0"/>
              <a:gd name="G2" fmla="+- 6651471 0 -11796480"/>
              <a:gd name="G3" fmla="+- 10800 0 0"/>
              <a:gd name="G4" fmla="+- 0 0 6651471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10800 0 0"/>
              <a:gd name="G9" fmla="+- 0 0 -11796480"/>
              <a:gd name="G10" fmla="+- 10800 0 2700"/>
              <a:gd name="G11" fmla="cos G10 6651471"/>
              <a:gd name="G12" fmla="sin G10 6651471"/>
              <a:gd name="G13" fmla="cos 13500 6651471"/>
              <a:gd name="G14" fmla="sin 13500 6651471"/>
              <a:gd name="G15" fmla="+- G11 10800 0"/>
              <a:gd name="G16" fmla="+- G12 10800 0"/>
              <a:gd name="G17" fmla="+- G13 10800 0"/>
              <a:gd name="G18" fmla="+- G14 10800 0"/>
              <a:gd name="G19" fmla="*/ 10800 1 2"/>
              <a:gd name="G20" fmla="+- G19 5400 0"/>
              <a:gd name="G21" fmla="cos G20 6651471"/>
              <a:gd name="G22" fmla="sin G20 6651471"/>
              <a:gd name="G23" fmla="+- G21 10800 0"/>
              <a:gd name="G24" fmla="+- G12 G23 G22"/>
              <a:gd name="G25" fmla="+- G22 G23 G11"/>
              <a:gd name="G26" fmla="cos 10800 6651471"/>
              <a:gd name="G27" fmla="sin 10800 6651471"/>
              <a:gd name="G28" fmla="cos 10800 6651471"/>
              <a:gd name="G29" fmla="sin 10800 6651471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6651471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10800 G39"/>
              <a:gd name="G43" fmla="sin 108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163 w 21600"/>
              <a:gd name="T5" fmla="*/ 3966 h 21600"/>
              <a:gd name="T6" fmla="*/ 0 w 21600"/>
              <a:gd name="T7" fmla="*/ 10800 h 21600"/>
              <a:gd name="T8" fmla="*/ 19163 w 21600"/>
              <a:gd name="T9" fmla="*/ 3966 h 21600"/>
              <a:gd name="T10" fmla="*/ 8110 w 21600"/>
              <a:gd name="T11" fmla="*/ 24029 h 21600"/>
              <a:gd name="T12" fmla="*/ 6002 w 21600"/>
              <a:gd name="T13" fmla="*/ 20845 h 21600"/>
              <a:gd name="T14" fmla="*/ 9186 w 21600"/>
              <a:gd name="T15" fmla="*/ 18737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8648" y="21383"/>
                </a:moveTo>
                <a:cubicBezTo>
                  <a:pt x="9356" y="21527"/>
                  <a:pt x="10077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077" y="21600"/>
                  <a:pt x="9356" y="21527"/>
                  <a:pt x="8648" y="21383"/>
                </a:cubicBezTo>
                <a:lnTo>
                  <a:pt x="8110" y="24029"/>
                </a:lnTo>
                <a:lnTo>
                  <a:pt x="6002" y="20845"/>
                </a:lnTo>
                <a:lnTo>
                  <a:pt x="9186" y="18737"/>
                </a:lnTo>
                <a:lnTo>
                  <a:pt x="8648" y="21383"/>
                </a:lnTo>
                <a:close/>
              </a:path>
            </a:pathLst>
          </a:custGeom>
          <a:solidFill>
            <a:srgbClr val="FFCCCC"/>
          </a:solidFill>
          <a:ln w="28575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3962400" y="2209800"/>
            <a:ext cx="1828800" cy="533400"/>
          </a:xfrm>
          <a:prstGeom prst="rightArrow">
            <a:avLst>
              <a:gd name="adj1" fmla="val 50000"/>
              <a:gd name="adj2" fmla="val 85714"/>
            </a:avLst>
          </a:prstGeom>
          <a:solidFill>
            <a:srgbClr val="00FF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0" hangingPunct="0"/>
            <a:endParaRPr lang="en-US" sz="2400">
              <a:solidFill>
                <a:srgbClr val="800000"/>
              </a:solidFill>
              <a:latin typeface="Times New Roman" pitchFamily="18" charset="0"/>
              <a:ea typeface="Times New Roman (Hebrew)" pitchFamily="26" charset="0"/>
              <a:cs typeface="Times New Roman (Hebrew)" pitchFamily="2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39" grpId="0" autoUpdateAnimBg="0"/>
      <p:bldP spid="18440" grpId="0" animBg="1"/>
      <p:bldP spid="18441" grpId="0" autoUpdateAnimBg="0"/>
      <p:bldP spid="18442" grpId="0" animBg="1"/>
      <p:bldP spid="18443" grpId="0" animBg="1"/>
      <p:bldP spid="18444" grpId="0" animBg="1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nimBg="1"/>
      <p:bldP spid="18451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609600" y="533400"/>
          <a:ext cx="8077200" cy="3894138"/>
        </p:xfrm>
        <a:graphic>
          <a:graphicData uri="http://schemas.openxmlformats.org/presentationml/2006/ole">
            <p:oleObj spid="_x0000_s10242" name="Microsoft Drawing" r:id="rId4" imgW="5478480" imgH="2641680" progId="MSDraw">
              <p:embed/>
            </p:oleObj>
          </a:graphicData>
        </a:graphic>
      </p:graphicFrame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743200" y="0"/>
            <a:ext cx="373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en-US" sz="3600" b="1">
                <a:latin typeface="Times New Roman" pitchFamily="18" charset="0"/>
                <a:ea typeface="Times New Roman (Hebrew)" pitchFamily="26" charset="0"/>
                <a:cs typeface="Times New Roman (Hebrew)" pitchFamily="26" charset="0"/>
              </a:rPr>
              <a:t>SIMPLE BIND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0" y="4191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he-IL" sz="3600" b="1" i="1">
                <a:latin typeface="Symbol" pitchFamily="18" charset="2"/>
                <a:cs typeface="Aharoni" pitchFamily="2" charset="-79"/>
              </a:rPr>
              <a:t>"נחוץ בשביל כל המשפחה שתמשיך להרטיב שמא..."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0" y="50292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he-IL" sz="3200" b="1">
                <a:latin typeface="Symbol" pitchFamily="18" charset="2"/>
                <a:cs typeface="Aharoni" pitchFamily="2" charset="-79"/>
              </a:rPr>
              <a:t>עמרם - אמו		</a:t>
            </a:r>
            <a:r>
              <a:rPr lang="he-IL" sz="3200" b="1">
                <a:latin typeface="Times New Roman" pitchFamily="18" charset="0"/>
                <a:cs typeface="Aharoni" pitchFamily="2" charset="-79"/>
              </a:rPr>
              <a:t>דוחים:יוכבד ומשה	   </a:t>
            </a:r>
            <a:r>
              <a:rPr lang="he-IL" sz="3200" b="1">
                <a:latin typeface="Geneva"/>
                <a:cs typeface="Aharoni" pitchFamily="2" charset="-79"/>
              </a:rPr>
              <a:t>עמרם נחוץ -סבתא לא</a:t>
            </a:r>
            <a:endParaRPr lang="he-IL" sz="3200" b="1">
              <a:latin typeface="Symbol" pitchFamily="18" charset="2"/>
              <a:cs typeface="Aharoni" pitchFamily="2" charset="-79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0" y="5715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he-IL" sz="3200">
                <a:latin typeface="Symbol" pitchFamily="18" charset="2"/>
                <a:cs typeface="Aharoni" pitchFamily="2" charset="-79"/>
              </a:rPr>
              <a:t>יוכבד - אמה		</a:t>
            </a:r>
            <a:r>
              <a:rPr lang="he-IL" sz="3200">
                <a:latin typeface="Times New Roman" pitchFamily="18" charset="0"/>
                <a:cs typeface="Aharoni" pitchFamily="2" charset="-79"/>
              </a:rPr>
              <a:t>בנים דפוקים		יוכבד פותרת - סבתא לא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דיכאון</Template>
  <TotalTime>695</TotalTime>
  <Words>588</Words>
  <Application>Microsoft Office PowerPoint</Application>
  <PresentationFormat>On-screen Show (4:3)</PresentationFormat>
  <Paragraphs>319</Paragraphs>
  <Slides>33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Textured</vt:lpstr>
      <vt:lpstr>Microsoft Drawing</vt:lpstr>
      <vt:lpstr>טיפול משפחתי: אינטגרציה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מובחנות</vt:lpstr>
      <vt:lpstr>Slide 16</vt:lpstr>
      <vt:lpstr>Slide 17</vt:lpstr>
      <vt:lpstr>סימפטום: פרכוס היסטרי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שינוי</vt:lpstr>
      <vt:lpstr>שינוי</vt:lpstr>
      <vt:lpstr>שינוי</vt:lpstr>
      <vt:lpstr>Slide 30</vt:lpstr>
      <vt:lpstr>טיפול אסטרטגי A STRATEGIC THERAPY</vt:lpstr>
      <vt:lpstr>טיפול אסטרטגי  Milton Erickson </vt:lpstr>
      <vt:lpstr>Slide 33</vt:lpstr>
    </vt:vector>
  </TitlesOfParts>
  <Company>dkm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ללא כותרת שקופית</dc:title>
  <dc:creator>alan j flashman md</dc:creator>
  <cp:lastModifiedBy>user</cp:lastModifiedBy>
  <cp:revision>13</cp:revision>
  <dcterms:created xsi:type="dcterms:W3CDTF">2001-08-21T06:36:12Z</dcterms:created>
  <dcterms:modified xsi:type="dcterms:W3CDTF">2012-04-12T10:46:09Z</dcterms:modified>
</cp:coreProperties>
</file>